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9" r:id="rId3"/>
    <p:sldId id="270" r:id="rId4"/>
    <p:sldId id="290" r:id="rId5"/>
    <p:sldId id="291" r:id="rId6"/>
    <p:sldId id="271" r:id="rId7"/>
    <p:sldId id="292" r:id="rId8"/>
    <p:sldId id="259" r:id="rId9"/>
    <p:sldId id="260" r:id="rId10"/>
    <p:sldId id="273" r:id="rId11"/>
    <p:sldId id="276" r:id="rId12"/>
    <p:sldId id="293" r:id="rId13"/>
    <p:sldId id="281" r:id="rId14"/>
    <p:sldId id="294" r:id="rId15"/>
    <p:sldId id="295" r:id="rId16"/>
    <p:sldId id="279" r:id="rId17"/>
    <p:sldId id="296" r:id="rId18"/>
    <p:sldId id="265" r:id="rId19"/>
    <p:sldId id="297" r:id="rId20"/>
    <p:sldId id="282" r:id="rId21"/>
    <p:sldId id="298" r:id="rId22"/>
    <p:sldId id="299" r:id="rId23"/>
    <p:sldId id="300" r:id="rId24"/>
    <p:sldId id="302" r:id="rId25"/>
    <p:sldId id="303" r:id="rId26"/>
    <p:sldId id="304" r:id="rId27"/>
    <p:sldId id="301" r:id="rId28"/>
    <p:sldId id="287" r:id="rId29"/>
  </p:sldIdLst>
  <p:sldSz cx="12192000" cy="6858000"/>
  <p:notesSz cx="6889750" cy="100218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65A839C0-D568-4894-A07E-379F04F0410E}">
          <p14:sldIdLst>
            <p14:sldId id="256"/>
            <p14:sldId id="289"/>
          </p14:sldIdLst>
        </p14:section>
        <p14:section name="Naamloze sectie" id="{EFEEA687-67ED-4057-889A-C224935CAD5B}">
          <p14:sldIdLst>
            <p14:sldId id="270"/>
            <p14:sldId id="290"/>
            <p14:sldId id="291"/>
            <p14:sldId id="271"/>
            <p14:sldId id="292"/>
            <p14:sldId id="259"/>
            <p14:sldId id="260"/>
            <p14:sldId id="273"/>
            <p14:sldId id="276"/>
            <p14:sldId id="293"/>
            <p14:sldId id="281"/>
            <p14:sldId id="294"/>
            <p14:sldId id="295"/>
            <p14:sldId id="279"/>
            <p14:sldId id="296"/>
            <p14:sldId id="265"/>
            <p14:sldId id="297"/>
            <p14:sldId id="282"/>
            <p14:sldId id="298"/>
            <p14:sldId id="299"/>
            <p14:sldId id="300"/>
            <p14:sldId id="302"/>
            <p14:sldId id="303"/>
            <p14:sldId id="304"/>
            <p14:sldId id="301"/>
            <p14:sldId id="287"/>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3" autoAdjust="0"/>
    <p:restoredTop sz="86463" autoAdjust="0"/>
  </p:normalViewPr>
  <p:slideViewPr>
    <p:cSldViewPr snapToGrid="0">
      <p:cViewPr varScale="1">
        <p:scale>
          <a:sx n="75" d="100"/>
          <a:sy n="75" d="100"/>
        </p:scale>
        <p:origin x="77" y="226"/>
      </p:cViewPr>
      <p:guideLst>
        <p:guide orient="horz" pos="2160"/>
        <p:guide pos="3840"/>
      </p:guideLst>
    </p:cSldViewPr>
  </p:slideViewPr>
  <p:outlineViewPr>
    <p:cViewPr>
      <p:scale>
        <a:sx n="33" d="100"/>
        <a:sy n="33" d="100"/>
      </p:scale>
      <p:origin x="0" y="-1618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a:t>Klik om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C5FF47D-E2FA-44D3-A6E0-13BDD818129F}" type="datetimeFigureOut">
              <a:rPr lang="nl-NL" smtClean="0"/>
              <a:t>6-2-2023</a:t>
            </a:fld>
            <a:endParaRPr lang="nl-NL"/>
          </a:p>
        </p:txBody>
      </p:sp>
      <p:sp>
        <p:nvSpPr>
          <p:cNvPr id="5" name="Footer Placeholder 4"/>
          <p:cNvSpPr>
            <a:spLocks noGrp="1"/>
          </p:cNvSpPr>
          <p:nvPr>
            <p:ph type="ftr" sz="quarter" idx="11"/>
          </p:nvPr>
        </p:nvSpPr>
        <p:spPr>
          <a:xfrm>
            <a:off x="2416500" y="329307"/>
            <a:ext cx="4973915" cy="309201"/>
          </a:xfrm>
        </p:spPr>
        <p:txBody>
          <a:bodyPr/>
          <a:lstStyle/>
          <a:p>
            <a:endParaRPr lang="nl-NL"/>
          </a:p>
        </p:txBody>
      </p:sp>
      <p:sp>
        <p:nvSpPr>
          <p:cNvPr id="6" name="Slide Number Placeholder 5"/>
          <p:cNvSpPr>
            <a:spLocks noGrp="1"/>
          </p:cNvSpPr>
          <p:nvPr>
            <p:ph type="sldNum" sz="quarter" idx="12"/>
          </p:nvPr>
        </p:nvSpPr>
        <p:spPr>
          <a:xfrm>
            <a:off x="1437664" y="798973"/>
            <a:ext cx="811019" cy="503578"/>
          </a:xfrm>
        </p:spPr>
        <p:txBody>
          <a:bodyPr/>
          <a:lstStyle/>
          <a:p>
            <a:fld id="{D6C8FED6-B019-435B-8328-FC6A7A917B1B}" type="slidenum">
              <a:rPr lang="nl-NL" smtClean="0"/>
              <a:t>‹nr.›</a:t>
            </a:fld>
            <a:endParaRPr lang="nl-NL"/>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8897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C5FF47D-E2FA-44D3-A6E0-13BDD818129F}" type="datetimeFigureOut">
              <a:rPr lang="nl-NL" smtClean="0"/>
              <a:t>6-2-2023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C8FED6-B019-435B-8328-FC6A7A917B1B}" type="slidenum">
              <a:rPr lang="nl-NL" smtClean="0"/>
              <a:t>‹nr.›</a:t>
            </a:fld>
            <a:endParaRPr lang="nl-NL"/>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74625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a:t>Klik om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C5FF47D-E2FA-44D3-A6E0-13BDD818129F}" type="datetimeFigureOut">
              <a:rPr lang="nl-NL" smtClean="0"/>
              <a:t>6-2-2023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C8FED6-B019-435B-8328-FC6A7A917B1B}" type="slidenum">
              <a:rPr lang="nl-NL" smtClean="0"/>
              <a:t>‹nr.›</a:t>
            </a:fld>
            <a:endParaRPr lang="nl-NL"/>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40021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ncho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CC5FF47D-E2FA-44D3-A6E0-13BDD818129F}" type="datetimeFigureOut">
              <a:rPr lang="nl-NL" smtClean="0"/>
              <a:t>6-2-2023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C8FED6-B019-435B-8328-FC6A7A917B1B}" type="slidenum">
              <a:rPr lang="nl-NL" smtClean="0"/>
              <a:t>‹nr.›</a:t>
            </a:fld>
            <a:endParaRPr lang="nl-NL"/>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1609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a:t>Klik om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CC5FF47D-E2FA-44D3-A6E0-13BDD818129F}" type="datetimeFigureOut">
              <a:rPr lang="nl-NL" smtClean="0"/>
              <a:t>6-2-2023</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D6C8FED6-B019-435B-8328-FC6A7A917B1B}" type="slidenum">
              <a:rPr lang="nl-NL" smtClean="0"/>
              <a:t>‹nr.›</a:t>
            </a:fld>
            <a:endParaRPr lang="nl-NL"/>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92547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a:t>Klik om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CC5FF47D-E2FA-44D3-A6E0-13BDD818129F}" type="datetimeFigureOut">
              <a:rPr lang="nl-NL" smtClean="0"/>
              <a:t>6-2-2023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6C8FED6-B019-435B-8328-FC6A7A917B1B}" type="slidenum">
              <a:rPr lang="nl-NL" smtClean="0"/>
              <a:t>‹nr.›</a:t>
            </a:fld>
            <a:endParaRPr lang="nl-NL"/>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23941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a:t>Klik om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447191" y="2824269"/>
            <a:ext cx="4645152" cy="2644457"/>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CC5FF47D-E2FA-44D3-A6E0-13BDD818129F}" type="datetimeFigureOut">
              <a:rPr lang="nl-NL" smtClean="0"/>
              <a:t>6-2-2023</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D6C8FED6-B019-435B-8328-FC6A7A917B1B}" type="slidenum">
              <a:rPr lang="nl-NL" smtClean="0"/>
              <a:t>‹nr.›</a:t>
            </a:fld>
            <a:endParaRPr lang="nl-NL"/>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946413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CC5FF47D-E2FA-44D3-A6E0-13BDD818129F}" type="datetimeFigureOut">
              <a:rPr lang="nl-NL" smtClean="0"/>
              <a:t>6-2-2023</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D6C8FED6-B019-435B-8328-FC6A7A917B1B}" type="slidenum">
              <a:rPr lang="nl-NL" smtClean="0"/>
              <a:t>‹nr.›</a:t>
            </a:fld>
            <a:endParaRPr lang="nl-NL"/>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660008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5FF47D-E2FA-44D3-A6E0-13BDD818129F}" type="datetimeFigureOut">
              <a:rPr lang="nl-NL" smtClean="0"/>
              <a:t>6-2-2023</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D6C8FED6-B019-435B-8328-FC6A7A917B1B}" type="slidenum">
              <a:rPr lang="nl-NL" smtClean="0"/>
              <a:t>‹nr.›</a:t>
            </a:fld>
            <a:endParaRPr lang="nl-NL"/>
          </a:p>
        </p:txBody>
      </p:sp>
    </p:spTree>
    <p:extLst>
      <p:ext uri="{BB962C8B-B14F-4D97-AF65-F5344CB8AC3E}">
        <p14:creationId xmlns:p14="http://schemas.microsoft.com/office/powerpoint/2010/main" val="774912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a:t>Klik om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CC5FF47D-E2FA-44D3-A6E0-13BDD818129F}" type="datetimeFigureOut">
              <a:rPr lang="nl-NL" smtClean="0"/>
              <a:t>6-2-2023</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D6C8FED6-B019-435B-8328-FC6A7A917B1B}" type="slidenum">
              <a:rPr lang="nl-NL" smtClean="0"/>
              <a:t>‹nr.›</a:t>
            </a:fld>
            <a:endParaRPr lang="nl-NL"/>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85093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C5FF47D-E2FA-44D3-A6E0-13BDD818129F}" type="datetimeFigureOut">
              <a:rPr lang="nl-NL" smtClean="0"/>
              <a:t>6-2-2023</a:t>
            </a:fld>
            <a:endParaRPr lang="nl-NL"/>
          </a:p>
        </p:txBody>
      </p:sp>
      <p:sp>
        <p:nvSpPr>
          <p:cNvPr id="6" name="Footer Placeholder 5"/>
          <p:cNvSpPr>
            <a:spLocks noGrp="1"/>
          </p:cNvSpPr>
          <p:nvPr>
            <p:ph type="ftr" sz="quarter" idx="11"/>
          </p:nvPr>
        </p:nvSpPr>
        <p:spPr>
          <a:xfrm>
            <a:off x="1447382" y="318640"/>
            <a:ext cx="5541004" cy="320931"/>
          </a:xfrm>
        </p:spPr>
        <p:txBody>
          <a:bodyPr/>
          <a:lstStyle/>
          <a:p>
            <a:endParaRPr lang="nl-NL"/>
          </a:p>
        </p:txBody>
      </p:sp>
      <p:sp>
        <p:nvSpPr>
          <p:cNvPr id="7" name="Slide Number Placeholder 6"/>
          <p:cNvSpPr>
            <a:spLocks noGrp="1"/>
          </p:cNvSpPr>
          <p:nvPr>
            <p:ph type="sldNum" sz="quarter" idx="12"/>
          </p:nvPr>
        </p:nvSpPr>
        <p:spPr/>
        <p:txBody>
          <a:bodyPr/>
          <a:lstStyle/>
          <a:p>
            <a:fld id="{D6C8FED6-B019-435B-8328-FC6A7A917B1B}" type="slidenum">
              <a:rPr lang="nl-NL" smtClean="0"/>
              <a:t>‹nr.›</a:t>
            </a:fld>
            <a:endParaRPr lang="nl-NL"/>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52374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a:t>Klik om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C5FF47D-E2FA-44D3-A6E0-13BDD818129F}" type="datetimeFigureOut">
              <a:rPr lang="nl-NL" smtClean="0"/>
              <a:t>6-2-2023</a:t>
            </a:fld>
            <a:endParaRPr lang="nl-NL"/>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D6C8FED6-B019-435B-8328-FC6A7A917B1B}" type="slidenum">
              <a:rPr lang="nl-NL" smtClean="0"/>
              <a:t>‹nr.›</a:t>
            </a:fld>
            <a:endParaRPr lang="nl-NL"/>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4059585"/>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94953B7-FE51-40D1-A882-669D1B6EF705}"/>
              </a:ext>
            </a:extLst>
          </p:cNvPr>
          <p:cNvSpPr>
            <a:spLocks noGrp="1"/>
          </p:cNvSpPr>
          <p:nvPr>
            <p:ph type="ctrTitle"/>
          </p:nvPr>
        </p:nvSpPr>
        <p:spPr>
          <a:xfrm>
            <a:off x="2610518" y="887569"/>
            <a:ext cx="8637073" cy="2541431"/>
          </a:xfrm>
        </p:spPr>
        <p:txBody>
          <a:bodyPr>
            <a:normAutofit/>
          </a:bodyPr>
          <a:lstStyle/>
          <a:p>
            <a:r>
              <a:rPr lang="nl-NL" sz="2800" dirty="0">
                <a:latin typeface="Verdana" panose="020B0604030504040204" pitchFamily="34" charset="0"/>
                <a:ea typeface="Verdana" panose="020B0604030504040204" pitchFamily="34" charset="0"/>
              </a:rPr>
              <a:t>        </a:t>
            </a:r>
            <a:r>
              <a:rPr lang="nl-NL" sz="3200" dirty="0">
                <a:latin typeface="Verdana" panose="020B0604030504040204" pitchFamily="34" charset="0"/>
                <a:ea typeface="Verdana" panose="020B0604030504040204" pitchFamily="34" charset="0"/>
              </a:rPr>
              <a:t>voortgangsrapportage</a:t>
            </a:r>
          </a:p>
        </p:txBody>
      </p:sp>
      <p:sp>
        <p:nvSpPr>
          <p:cNvPr id="3" name="Ondertitel 2">
            <a:extLst>
              <a:ext uri="{FF2B5EF4-FFF2-40B4-BE49-F238E27FC236}">
                <a16:creationId xmlns:a16="http://schemas.microsoft.com/office/drawing/2014/main" id="{13CA99FF-132D-4673-8576-F29C075A8E00}"/>
              </a:ext>
            </a:extLst>
          </p:cNvPr>
          <p:cNvSpPr>
            <a:spLocks noGrp="1"/>
          </p:cNvSpPr>
          <p:nvPr>
            <p:ph type="subTitle" idx="1"/>
          </p:nvPr>
        </p:nvSpPr>
        <p:spPr/>
        <p:txBody>
          <a:bodyPr>
            <a:noAutofit/>
          </a:bodyPr>
          <a:lstStyle/>
          <a:p>
            <a:r>
              <a:rPr lang="nl-NL" sz="2000" dirty="0"/>
              <a:t>                                </a:t>
            </a:r>
            <a:r>
              <a:rPr lang="nl-NL" sz="2400" dirty="0">
                <a:latin typeface="Verdana" panose="020B0604030504040204" pitchFamily="34" charset="0"/>
                <a:ea typeface="Verdana" panose="020B0604030504040204" pitchFamily="34" charset="0"/>
              </a:rPr>
              <a:t>Roelof Hortulanus</a:t>
            </a:r>
          </a:p>
          <a:p>
            <a:r>
              <a:rPr lang="nl-NL" sz="2400" dirty="0">
                <a:latin typeface="Verdana" panose="020B0604030504040204" pitchFamily="34" charset="0"/>
                <a:ea typeface="Verdana" panose="020B0604030504040204" pitchFamily="34" charset="0"/>
              </a:rPr>
              <a:t>                        7 februari 2023</a:t>
            </a:r>
          </a:p>
        </p:txBody>
      </p:sp>
    </p:spTree>
    <p:extLst>
      <p:ext uri="{BB962C8B-B14F-4D97-AF65-F5344CB8AC3E}">
        <p14:creationId xmlns:p14="http://schemas.microsoft.com/office/powerpoint/2010/main" val="88302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4F3E7D-C216-409E-9619-2F4F3840FA2F}"/>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Aspecten van reflectie</a:t>
            </a:r>
          </a:p>
        </p:txBody>
      </p:sp>
      <p:sp>
        <p:nvSpPr>
          <p:cNvPr id="3" name="Tijdelijke aanduiding voor inhoud 2">
            <a:extLst>
              <a:ext uri="{FF2B5EF4-FFF2-40B4-BE49-F238E27FC236}">
                <a16:creationId xmlns:a16="http://schemas.microsoft.com/office/drawing/2014/main" id="{350A4836-0686-4CE6-9D8E-D9E1E1A78FA4}"/>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-Wat en wie zijn tot nu toe de belangrijkste stimulerende of faciliterende krachten in het bereiken van de centrale doelen  van het project alsmede het inrichten of verbeteren van de lokale praktijk</a:t>
            </a:r>
          </a:p>
          <a:p>
            <a:pPr marL="0" indent="0">
              <a:buNone/>
            </a:pPr>
            <a:r>
              <a:rPr lang="nl-NL" sz="2400" dirty="0">
                <a:latin typeface="Verdana" panose="020B0604030504040204" pitchFamily="34" charset="0"/>
                <a:ea typeface="Verdana" panose="020B0604030504040204" pitchFamily="34" charset="0"/>
              </a:rPr>
              <a:t>-Wat en wie vormen tot nu toe de belangrijkste blokkades of tegenwerkende krachten in het bereiken van de centrale doelen en het veranderen van de lokale praktijk</a:t>
            </a:r>
          </a:p>
        </p:txBody>
      </p:sp>
    </p:spTree>
    <p:extLst>
      <p:ext uri="{BB962C8B-B14F-4D97-AF65-F5344CB8AC3E}">
        <p14:creationId xmlns:p14="http://schemas.microsoft.com/office/powerpoint/2010/main" val="34944465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F69ABD-FF58-43C5-B8E9-63162A8A0A7D}"/>
              </a:ext>
            </a:extLst>
          </p:cNvPr>
          <p:cNvSpPr>
            <a:spLocks noGrp="1"/>
          </p:cNvSpPr>
          <p:nvPr>
            <p:ph type="title"/>
          </p:nvPr>
        </p:nvSpPr>
        <p:spPr>
          <a:xfrm>
            <a:off x="1185571" y="716548"/>
            <a:ext cx="9820858" cy="1137206"/>
          </a:xfrm>
        </p:spPr>
        <p:txBody>
          <a:bodyPr>
            <a:normAutofit/>
          </a:bodyPr>
          <a:lstStyle/>
          <a:p>
            <a:r>
              <a:rPr lang="nl-NL" sz="2800" dirty="0"/>
              <a:t>		     </a:t>
            </a:r>
            <a:r>
              <a:rPr lang="nl-NL" sz="2800" dirty="0">
                <a:latin typeface="Verdana" panose="020B0604030504040204" pitchFamily="34" charset="0"/>
                <a:ea typeface="Verdana" panose="020B0604030504040204" pitchFamily="34" charset="0"/>
              </a:rPr>
              <a:t>Aspecten van reflectie</a:t>
            </a:r>
          </a:p>
        </p:txBody>
      </p:sp>
      <p:sp>
        <p:nvSpPr>
          <p:cNvPr id="3" name="Tijdelijke aanduiding voor inhoud 2">
            <a:extLst>
              <a:ext uri="{FF2B5EF4-FFF2-40B4-BE49-F238E27FC236}">
                <a16:creationId xmlns:a16="http://schemas.microsoft.com/office/drawing/2014/main" id="{C939CA27-0729-4FC9-A34C-3F779096B752}"/>
              </a:ext>
            </a:extLst>
          </p:cNvPr>
          <p:cNvSpPr>
            <a:spLocks noGrp="1"/>
          </p:cNvSpPr>
          <p:nvPr>
            <p:ph idx="1"/>
          </p:nvPr>
        </p:nvSpPr>
        <p:spPr>
          <a:xfrm>
            <a:off x="962488" y="1790114"/>
            <a:ext cx="10515600" cy="4351338"/>
          </a:xfrm>
        </p:spPr>
        <p:txBody>
          <a:bodyPr>
            <a:normAutofit/>
          </a:bodyPr>
          <a:lstStyle/>
          <a:p>
            <a:pPr marL="0" indent="0">
              <a:buNone/>
            </a:pPr>
            <a:r>
              <a:rPr lang="nl-NL" sz="2400" dirty="0">
                <a:latin typeface="Verdana" panose="020B0604030504040204" pitchFamily="34" charset="0"/>
                <a:ea typeface="Verdana" panose="020B0604030504040204" pitchFamily="34" charset="0"/>
              </a:rPr>
              <a:t>-Wat en/of wie zou behulpzaam zijn bij het bereiken van de doelen van het project alsmede het verbeteren of inrichten van de lokale praktijk</a:t>
            </a:r>
          </a:p>
          <a:p>
            <a:pPr marL="0" indent="0">
              <a:buNone/>
            </a:pPr>
            <a:r>
              <a:rPr lang="nl-NL" sz="2400" dirty="0">
                <a:latin typeface="Verdana" panose="020B0604030504040204" pitchFamily="34" charset="0"/>
                <a:ea typeface="Verdana" panose="020B0604030504040204" pitchFamily="34" charset="0"/>
              </a:rPr>
              <a:t>-Zijn er grenzen aan wat mogelijk, maar wel wenselijk is en wat betekent dat voor de effectiviteit van de lokale praktijk wat betreft preventie, keuzeprocessen of ondersteuning?</a:t>
            </a:r>
          </a:p>
          <a:p>
            <a:pPr marL="0" indent="0">
              <a:buNone/>
            </a:pPr>
            <a:r>
              <a:rPr lang="nl-NL" sz="2400" dirty="0">
                <a:latin typeface="Verdana" panose="020B0604030504040204" pitchFamily="34" charset="0"/>
                <a:ea typeface="Verdana" panose="020B0604030504040204" pitchFamily="34" charset="0"/>
              </a:rPr>
              <a:t>-Wordt daar door alle betrokkenen hetzelfde over gedacht</a:t>
            </a:r>
          </a:p>
        </p:txBody>
      </p:sp>
    </p:spTree>
    <p:extLst>
      <p:ext uri="{BB962C8B-B14F-4D97-AF65-F5344CB8AC3E}">
        <p14:creationId xmlns:p14="http://schemas.microsoft.com/office/powerpoint/2010/main" val="815329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3F69ABD-FF58-43C5-B8E9-63162A8A0A7D}"/>
              </a:ext>
            </a:extLst>
          </p:cNvPr>
          <p:cNvSpPr>
            <a:spLocks noGrp="1"/>
          </p:cNvSpPr>
          <p:nvPr>
            <p:ph type="title"/>
          </p:nvPr>
        </p:nvSpPr>
        <p:spPr>
          <a:xfrm>
            <a:off x="1185571" y="716548"/>
            <a:ext cx="9820858" cy="1137206"/>
          </a:xfrm>
        </p:spPr>
        <p:txBody>
          <a:bodyPr>
            <a:normAutofit/>
          </a:bodyPr>
          <a:lstStyle/>
          <a:p>
            <a:r>
              <a:rPr lang="nl-NL" sz="2800" dirty="0"/>
              <a:t>		     </a:t>
            </a:r>
            <a:r>
              <a:rPr lang="nl-NL" sz="2800" dirty="0">
                <a:latin typeface="Verdana" panose="020B0604030504040204" pitchFamily="34" charset="0"/>
                <a:ea typeface="Verdana" panose="020B0604030504040204" pitchFamily="34" charset="0"/>
              </a:rPr>
              <a:t>Aspecten van reflectie</a:t>
            </a:r>
          </a:p>
        </p:txBody>
      </p:sp>
      <p:sp>
        <p:nvSpPr>
          <p:cNvPr id="3" name="Tijdelijke aanduiding voor inhoud 2">
            <a:extLst>
              <a:ext uri="{FF2B5EF4-FFF2-40B4-BE49-F238E27FC236}">
                <a16:creationId xmlns:a16="http://schemas.microsoft.com/office/drawing/2014/main" id="{C939CA27-0729-4FC9-A34C-3F779096B752}"/>
              </a:ext>
            </a:extLst>
          </p:cNvPr>
          <p:cNvSpPr>
            <a:spLocks noGrp="1"/>
          </p:cNvSpPr>
          <p:nvPr>
            <p:ph idx="1"/>
          </p:nvPr>
        </p:nvSpPr>
        <p:spPr>
          <a:xfrm>
            <a:off x="962488" y="1790114"/>
            <a:ext cx="10515600" cy="4351338"/>
          </a:xfrm>
        </p:spPr>
        <p:txBody>
          <a:bodyPr>
            <a:normAutofit/>
          </a:bodyPr>
          <a:lstStyle/>
          <a:p>
            <a:pPr marL="0" indent="0">
              <a:buNone/>
            </a:pPr>
            <a:r>
              <a:rPr lang="nl-NL" sz="2400" dirty="0">
                <a:latin typeface="Verdana" panose="020B0604030504040204" pitchFamily="34" charset="0"/>
                <a:ea typeface="Verdana" panose="020B0604030504040204" pitchFamily="34" charset="0"/>
              </a:rPr>
              <a:t>-Wie heeft /hebben het voortgangsrapport geschreven</a:t>
            </a:r>
          </a:p>
          <a:p>
            <a:pPr marL="0" indent="0">
              <a:buNone/>
            </a:pPr>
            <a:r>
              <a:rPr lang="nl-NL" sz="2400" dirty="0">
                <a:latin typeface="Verdana" panose="020B0604030504040204" pitchFamily="34" charset="0"/>
                <a:ea typeface="Verdana" panose="020B0604030504040204" pitchFamily="34" charset="0"/>
              </a:rPr>
              <a:t>-Welke informatie (van wie) is daarbij gebruikt en wat is er buiten gelaten</a:t>
            </a:r>
          </a:p>
          <a:p>
            <a:pPr marL="0" indent="0">
              <a:buNone/>
            </a:pPr>
            <a:r>
              <a:rPr lang="nl-NL" sz="2400" dirty="0">
                <a:latin typeface="Verdana" panose="020B0604030504040204" pitchFamily="34" charset="0"/>
                <a:ea typeface="Verdana" panose="020B0604030504040204" pitchFamily="34" charset="0"/>
              </a:rPr>
              <a:t>-Is het voortgangsrapport met alle betrokkenen besproken</a:t>
            </a:r>
          </a:p>
          <a:p>
            <a:pPr marL="0" indent="0">
              <a:buNone/>
            </a:pPr>
            <a:r>
              <a:rPr lang="nl-NL" sz="2400" dirty="0">
                <a:latin typeface="Verdana" panose="020B0604030504040204" pitchFamily="34" charset="0"/>
                <a:ea typeface="Verdana" panose="020B0604030504040204" pitchFamily="34" charset="0"/>
              </a:rPr>
              <a:t>-Welke facetten van het voortgangsrapport zouden graag besproken worden met –welke- betrokkenen van de 11 andere projecten</a:t>
            </a:r>
          </a:p>
        </p:txBody>
      </p:sp>
    </p:spTree>
    <p:extLst>
      <p:ext uri="{BB962C8B-B14F-4D97-AF65-F5344CB8AC3E}">
        <p14:creationId xmlns:p14="http://schemas.microsoft.com/office/powerpoint/2010/main" val="19266794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BF7E078-174A-617E-47F7-ECB9CB64B16C}"/>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-In praktijk- en actieonderzoek is kennis vergaren en met elkaar delen niet een doel op zich, maar een onderdeel van of een aanzet tot activiteiten in de lokale uitvoeringspraktijk</a:t>
            </a:r>
          </a:p>
          <a:p>
            <a:pPr marL="0" indent="0">
              <a:buNone/>
            </a:pPr>
            <a:r>
              <a:rPr lang="nl-NL" sz="2400" dirty="0">
                <a:latin typeface="Verdana" panose="020B0604030504040204" pitchFamily="34" charset="0"/>
                <a:ea typeface="Verdana" panose="020B0604030504040204" pitchFamily="34" charset="0"/>
              </a:rPr>
              <a:t>-Dat heeft consequenties voor de wijze waarop het onderzoek wordt uitgevoerd: de methodische aanpak volgt geen strak stramien, maar is noodzakelijkerwijs waar nodig responsief en adaptief.  </a:t>
            </a:r>
          </a:p>
        </p:txBody>
      </p:sp>
      <p:sp>
        <p:nvSpPr>
          <p:cNvPr id="5" name="Titel 4">
            <a:extLst>
              <a:ext uri="{FF2B5EF4-FFF2-40B4-BE49-F238E27FC236}">
                <a16:creationId xmlns:a16="http://schemas.microsoft.com/office/drawing/2014/main" id="{2413AE73-2669-84F2-7BCE-EFDB275DD75D}"/>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           Praktijk/actieonderzoek: </a:t>
            </a:r>
            <a:br>
              <a:rPr lang="nl-NL" dirty="0">
                <a:latin typeface="Verdana" panose="020B0604030504040204" pitchFamily="34" charset="0"/>
                <a:ea typeface="Verdana" panose="020B0604030504040204" pitchFamily="34" charset="0"/>
              </a:rPr>
            </a:br>
            <a:r>
              <a:rPr lang="nl-NL" dirty="0">
                <a:latin typeface="Verdana" panose="020B0604030504040204" pitchFamily="34" charset="0"/>
                <a:ea typeface="Verdana" panose="020B0604030504040204" pitchFamily="34" charset="0"/>
              </a:rPr>
              <a:t>           tussen leren en handelen</a:t>
            </a:r>
          </a:p>
        </p:txBody>
      </p:sp>
    </p:spTree>
    <p:extLst>
      <p:ext uri="{BB962C8B-B14F-4D97-AF65-F5344CB8AC3E}">
        <p14:creationId xmlns:p14="http://schemas.microsoft.com/office/powerpoint/2010/main" val="41572593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BF7E078-174A-617E-47F7-ECB9CB64B16C}"/>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-De in te richten of te verbeteren lokale praktijk is dus niet het sluitstuk van de kennisresultaten van het onderzoek.</a:t>
            </a:r>
          </a:p>
          <a:p>
            <a:pPr marL="0" indent="0">
              <a:buNone/>
            </a:pPr>
            <a:r>
              <a:rPr lang="nl-NL" sz="2400" dirty="0">
                <a:latin typeface="Verdana" panose="020B0604030504040204" pitchFamily="34" charset="0"/>
                <a:ea typeface="Verdana" panose="020B0604030504040204" pitchFamily="34" charset="0"/>
              </a:rPr>
              <a:t>-Het stapsgewijs inrichten of verbeteren van de lokale praktijk vraagt, naast een oriëntatiefase aan het begin van de projectperiode, om tussentijdse leereffecten en daar vervult het onderzoek haar belangrijke rol</a:t>
            </a:r>
          </a:p>
        </p:txBody>
      </p:sp>
      <p:sp>
        <p:nvSpPr>
          <p:cNvPr id="5" name="Titel 4">
            <a:extLst>
              <a:ext uri="{FF2B5EF4-FFF2-40B4-BE49-F238E27FC236}">
                <a16:creationId xmlns:a16="http://schemas.microsoft.com/office/drawing/2014/main" id="{2413AE73-2669-84F2-7BCE-EFDB275DD75D}"/>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           Praktijk/actieonderzoek: </a:t>
            </a:r>
            <a:br>
              <a:rPr lang="nl-NL" dirty="0">
                <a:latin typeface="Verdana" panose="020B0604030504040204" pitchFamily="34" charset="0"/>
                <a:ea typeface="Verdana" panose="020B0604030504040204" pitchFamily="34" charset="0"/>
              </a:rPr>
            </a:br>
            <a:r>
              <a:rPr lang="nl-NL" dirty="0">
                <a:latin typeface="Verdana" panose="020B0604030504040204" pitchFamily="34" charset="0"/>
                <a:ea typeface="Verdana" panose="020B0604030504040204" pitchFamily="34" charset="0"/>
              </a:rPr>
              <a:t>           tussen leren en handelen</a:t>
            </a:r>
          </a:p>
        </p:txBody>
      </p:sp>
    </p:spTree>
    <p:extLst>
      <p:ext uri="{BB962C8B-B14F-4D97-AF65-F5344CB8AC3E}">
        <p14:creationId xmlns:p14="http://schemas.microsoft.com/office/powerpoint/2010/main" val="11654102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4BF7E078-174A-617E-47F7-ECB9CB64B16C}"/>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-Hoe ervaren de verschillende betrokkenen deze verwevenheid van acties in de lokale praktijk met het onderzoek in zijn beschrijvende, evaluerende of instigerende rol: als last, als lastig, als behulpzaam of als noodzakelijk.</a:t>
            </a:r>
          </a:p>
          <a:p>
            <a:pPr marL="0" indent="0">
              <a:buNone/>
            </a:pPr>
            <a:r>
              <a:rPr lang="nl-NL" sz="2400" dirty="0">
                <a:latin typeface="Verdana" panose="020B0604030504040204" pitchFamily="34" charset="0"/>
                <a:ea typeface="Verdana" panose="020B0604030504040204" pitchFamily="34" charset="0"/>
              </a:rPr>
              <a:t>-Zijn zij in staat hun rol als co-onderzoeker in te nemen.</a:t>
            </a:r>
          </a:p>
          <a:p>
            <a:pPr marL="0" indent="0">
              <a:buNone/>
            </a:pPr>
            <a:r>
              <a:rPr lang="nl-NL" sz="2400" dirty="0">
                <a:latin typeface="Verdana" panose="020B0604030504040204" pitchFamily="34" charset="0"/>
                <a:ea typeface="Verdana" panose="020B0604030504040204" pitchFamily="34" charset="0"/>
              </a:rPr>
              <a:t>-Heeft de praktijk/actieonderzoeker zicht op het gehele proces van praktijkactiviteiten, leren en kennis delen.</a:t>
            </a:r>
          </a:p>
        </p:txBody>
      </p:sp>
      <p:sp>
        <p:nvSpPr>
          <p:cNvPr id="5" name="Titel 4">
            <a:extLst>
              <a:ext uri="{FF2B5EF4-FFF2-40B4-BE49-F238E27FC236}">
                <a16:creationId xmlns:a16="http://schemas.microsoft.com/office/drawing/2014/main" id="{2413AE73-2669-84F2-7BCE-EFDB275DD75D}"/>
              </a:ext>
            </a:extLst>
          </p:cNvPr>
          <p:cNvSpPr>
            <a:spLocks noGrp="1"/>
          </p:cNvSpPr>
          <p:nvPr>
            <p:ph type="title"/>
          </p:nvPr>
        </p:nvSpPr>
        <p:spPr/>
        <p:txBody>
          <a:bodyPr>
            <a:normAutofit/>
          </a:bodyPr>
          <a:lstStyle/>
          <a:p>
            <a:r>
              <a:rPr lang="nl-NL" dirty="0">
                <a:latin typeface="Verdana" panose="020B0604030504040204" pitchFamily="34" charset="0"/>
                <a:ea typeface="Verdana" panose="020B0604030504040204" pitchFamily="34" charset="0"/>
              </a:rPr>
              <a:t>           Praktijk/actieonderzoek: </a:t>
            </a:r>
            <a:br>
              <a:rPr lang="nl-NL" dirty="0">
                <a:latin typeface="Verdana" panose="020B0604030504040204" pitchFamily="34" charset="0"/>
                <a:ea typeface="Verdana" panose="020B0604030504040204" pitchFamily="34" charset="0"/>
              </a:rPr>
            </a:br>
            <a:r>
              <a:rPr lang="nl-NL" dirty="0">
                <a:latin typeface="Verdana" panose="020B0604030504040204" pitchFamily="34" charset="0"/>
                <a:ea typeface="Verdana" panose="020B0604030504040204" pitchFamily="34" charset="0"/>
              </a:rPr>
              <a:t>           tussen leren en handelen</a:t>
            </a:r>
          </a:p>
        </p:txBody>
      </p:sp>
    </p:spTree>
    <p:extLst>
      <p:ext uri="{BB962C8B-B14F-4D97-AF65-F5344CB8AC3E}">
        <p14:creationId xmlns:p14="http://schemas.microsoft.com/office/powerpoint/2010/main" val="1251044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0E5E3-396A-4D85-A1D9-FA99DBD07BDB}"/>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Praktijk/actieonderzoek:</a:t>
            </a:r>
            <a:br>
              <a:rPr lang="nl-NL" sz="2800" dirty="0">
                <a:latin typeface="Verdana" panose="020B0604030504040204" pitchFamily="34" charset="0"/>
                <a:ea typeface="Verdana" panose="020B0604030504040204" pitchFamily="34" charset="0"/>
              </a:rPr>
            </a:br>
            <a:r>
              <a:rPr lang="nl-NL" sz="2800" dirty="0">
                <a:latin typeface="Verdana" panose="020B0604030504040204" pitchFamily="34" charset="0"/>
                <a:ea typeface="Verdana" panose="020B0604030504040204" pitchFamily="34" charset="0"/>
              </a:rPr>
              <a:t>               Tussen leren en handelen</a:t>
            </a:r>
          </a:p>
        </p:txBody>
      </p:sp>
      <p:sp>
        <p:nvSpPr>
          <p:cNvPr id="3" name="Tijdelijke aanduiding voor inhoud 2">
            <a:extLst>
              <a:ext uri="{FF2B5EF4-FFF2-40B4-BE49-F238E27FC236}">
                <a16:creationId xmlns:a16="http://schemas.microsoft.com/office/drawing/2014/main" id="{864BD274-79C2-4FD1-A916-162F1779610B}"/>
              </a:ext>
            </a:extLst>
          </p:cNvPr>
          <p:cNvSpPr>
            <a:spLocks noGrp="1"/>
          </p:cNvSpPr>
          <p:nvPr>
            <p:ph idx="1"/>
          </p:nvPr>
        </p:nvSpPr>
        <p:spPr>
          <a:xfrm>
            <a:off x="838200" y="1852258"/>
            <a:ext cx="10515600" cy="4351338"/>
          </a:xfrm>
        </p:spPr>
        <p:txBody>
          <a:bodyPr>
            <a:normAutofit/>
          </a:bodyPr>
          <a:lstStyle/>
          <a:p>
            <a:pPr marL="0" indent="0">
              <a:buNone/>
            </a:pPr>
            <a:r>
              <a:rPr lang="nl-NL" sz="2400" dirty="0">
                <a:latin typeface="Verdana" panose="020B0604030504040204" pitchFamily="34" charset="0"/>
                <a:ea typeface="Verdana" panose="020B0604030504040204" pitchFamily="34" charset="0"/>
              </a:rPr>
              <a:t>-Hoe oordelen betrokken partijen in de lokale praktijk over –de veranderingen in- elkaars rolvervulling tijdens het onderzoek </a:t>
            </a:r>
          </a:p>
          <a:p>
            <a:pPr marL="0" indent="0">
              <a:buNone/>
            </a:pPr>
            <a:r>
              <a:rPr lang="nl-NL" sz="2400" dirty="0">
                <a:latin typeface="Verdana" panose="020B0604030504040204" pitchFamily="34" charset="0"/>
                <a:ea typeface="Verdana" panose="020B0604030504040204" pitchFamily="34" charset="0"/>
              </a:rPr>
              <a:t>-Door welke factoren wordt een gewenste rolvervulling beperkt of juist bevorderd (persoonsgebonden competenties, organisatie aansturing/cultuur, tijdbeslag/financiering, doelgroep motivatie, samenwerking/afstemming, protocollen/regelgeving/wetten, andere lokale omstandigheden)</a:t>
            </a:r>
          </a:p>
          <a:p>
            <a:pPr marL="0" indent="0">
              <a:buNone/>
            </a:pPr>
            <a:r>
              <a:rPr lang="nl-NL" sz="2400" dirty="0">
                <a:latin typeface="Verdana" panose="020B0604030504040204" pitchFamily="34" charset="0"/>
                <a:ea typeface="Verdana" panose="020B0604030504040204" pitchFamily="34" charset="0"/>
              </a:rPr>
              <a:t>-Zijn er nieuwe partners betrokken bij het onderzoek en de inrichting/verbetering van de lokale praktijk</a:t>
            </a:r>
          </a:p>
        </p:txBody>
      </p:sp>
    </p:spTree>
    <p:extLst>
      <p:ext uri="{BB962C8B-B14F-4D97-AF65-F5344CB8AC3E}">
        <p14:creationId xmlns:p14="http://schemas.microsoft.com/office/powerpoint/2010/main" val="2902270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40E5E3-396A-4D85-A1D9-FA99DBD07BDB}"/>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Praktijk/actieonderzoek:</a:t>
            </a:r>
            <a:br>
              <a:rPr lang="nl-NL" sz="2800" dirty="0">
                <a:latin typeface="Verdana" panose="020B0604030504040204" pitchFamily="34" charset="0"/>
                <a:ea typeface="Verdana" panose="020B0604030504040204" pitchFamily="34" charset="0"/>
              </a:rPr>
            </a:br>
            <a:r>
              <a:rPr lang="nl-NL" sz="2800" dirty="0">
                <a:latin typeface="Verdana" panose="020B0604030504040204" pitchFamily="34" charset="0"/>
                <a:ea typeface="Verdana" panose="020B0604030504040204" pitchFamily="34" charset="0"/>
              </a:rPr>
              <a:t>               Tussen leren en handelen</a:t>
            </a:r>
          </a:p>
        </p:txBody>
      </p:sp>
      <p:sp>
        <p:nvSpPr>
          <p:cNvPr id="3" name="Tijdelijke aanduiding voor inhoud 2">
            <a:extLst>
              <a:ext uri="{FF2B5EF4-FFF2-40B4-BE49-F238E27FC236}">
                <a16:creationId xmlns:a16="http://schemas.microsoft.com/office/drawing/2014/main" id="{864BD274-79C2-4FD1-A916-162F1779610B}"/>
              </a:ext>
            </a:extLst>
          </p:cNvPr>
          <p:cNvSpPr>
            <a:spLocks noGrp="1"/>
          </p:cNvSpPr>
          <p:nvPr>
            <p:ph idx="1"/>
          </p:nvPr>
        </p:nvSpPr>
        <p:spPr>
          <a:xfrm>
            <a:off x="838200" y="1852258"/>
            <a:ext cx="10515600" cy="4351338"/>
          </a:xfrm>
        </p:spPr>
        <p:txBody>
          <a:bodyPr>
            <a:normAutofit/>
          </a:bodyPr>
          <a:lstStyle/>
          <a:p>
            <a:pPr marL="0" indent="0">
              <a:buNone/>
            </a:pPr>
            <a:r>
              <a:rPr lang="nl-NL" sz="2400" dirty="0">
                <a:latin typeface="Verdana" panose="020B0604030504040204" pitchFamily="34" charset="0"/>
                <a:ea typeface="Verdana" panose="020B0604030504040204" pitchFamily="34" charset="0"/>
              </a:rPr>
              <a:t>-Op welke wijze zijn meisjes en vrouwen, hun vrienden en partners, hun sociale netwerk en hun leefwereld in beeld gebracht</a:t>
            </a:r>
          </a:p>
          <a:p>
            <a:pPr marL="0" indent="0">
              <a:buNone/>
            </a:pPr>
            <a:r>
              <a:rPr lang="nl-NL" sz="2400" dirty="0">
                <a:latin typeface="Verdana" panose="020B0604030504040204" pitchFamily="34" charset="0"/>
                <a:ea typeface="Verdana" panose="020B0604030504040204" pitchFamily="34" charset="0"/>
              </a:rPr>
              <a:t>-Hoe zijn daarbij hun kennisbronnen, gedragsmotivaties en afwegingsprocessen in beeld gebracht</a:t>
            </a:r>
          </a:p>
          <a:p>
            <a:pPr marL="0" indent="0">
              <a:buNone/>
            </a:pPr>
            <a:r>
              <a:rPr lang="nl-NL" sz="2400" dirty="0">
                <a:latin typeface="Verdana" panose="020B0604030504040204" pitchFamily="34" charset="0"/>
                <a:ea typeface="Verdana" panose="020B0604030504040204" pitchFamily="34" charset="0"/>
              </a:rPr>
              <a:t>-Hebben zij in het onderzoek en de inrichting en verbetering van de lokale praktijk een actieve rol kunnen vervullen</a:t>
            </a:r>
          </a:p>
        </p:txBody>
      </p:sp>
    </p:spTree>
    <p:extLst>
      <p:ext uri="{BB962C8B-B14F-4D97-AF65-F5344CB8AC3E}">
        <p14:creationId xmlns:p14="http://schemas.microsoft.com/office/powerpoint/2010/main" val="826970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52100-D0F1-40F9-A87E-A428D6EC3C59}"/>
              </a:ext>
            </a:extLst>
          </p:cNvPr>
          <p:cNvSpPr>
            <a:spLocks noGrp="1"/>
          </p:cNvSpPr>
          <p:nvPr>
            <p:ph type="title"/>
          </p:nvPr>
        </p:nvSpPr>
        <p:spPr/>
        <p:txBody>
          <a:bodyPr/>
          <a:lstStyle/>
          <a:p>
            <a:r>
              <a:rPr lang="nl-NL" sz="2800" dirty="0">
                <a:latin typeface="Verdana" panose="020B0604030504040204" pitchFamily="34" charset="0"/>
                <a:ea typeface="Verdana" panose="020B0604030504040204" pitchFamily="34" charset="0"/>
              </a:rPr>
              <a:t>                   Praktijk/actieonderzoek:</a:t>
            </a:r>
            <a:br>
              <a:rPr lang="nl-NL" sz="2800" dirty="0">
                <a:latin typeface="Verdana" panose="020B0604030504040204" pitchFamily="34" charset="0"/>
                <a:ea typeface="Verdana" panose="020B0604030504040204" pitchFamily="34" charset="0"/>
              </a:rPr>
            </a:br>
            <a:r>
              <a:rPr lang="nl-NL" sz="2800" dirty="0">
                <a:latin typeface="Verdana" panose="020B0604030504040204" pitchFamily="34" charset="0"/>
                <a:ea typeface="Verdana" panose="020B0604030504040204" pitchFamily="34" charset="0"/>
              </a:rPr>
              <a:t>                   Tussen leren en handelen</a:t>
            </a:r>
          </a:p>
        </p:txBody>
      </p:sp>
      <p:sp>
        <p:nvSpPr>
          <p:cNvPr id="3" name="Tijdelijke aanduiding voor inhoud 2">
            <a:extLst>
              <a:ext uri="{FF2B5EF4-FFF2-40B4-BE49-F238E27FC236}">
                <a16:creationId xmlns:a16="http://schemas.microsoft.com/office/drawing/2014/main" id="{C4B09AEE-2EBA-41B9-9A15-AC10C498DB0D}"/>
              </a:ext>
            </a:extLst>
          </p:cNvPr>
          <p:cNvSpPr>
            <a:spLocks noGrp="1"/>
          </p:cNvSpPr>
          <p:nvPr>
            <p:ph idx="1"/>
          </p:nvPr>
        </p:nvSpPr>
        <p:spPr>
          <a:xfrm>
            <a:off x="1451579"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-Is het gelukt om een communicatieve ruimte te scheppen, die door alle betrokkenen ervaren wordt als gelijkwaardig qua inbreng</a:t>
            </a:r>
          </a:p>
          <a:p>
            <a:pPr marL="0" indent="0">
              <a:buNone/>
            </a:pPr>
            <a:r>
              <a:rPr lang="nl-NL" sz="2400" dirty="0">
                <a:latin typeface="Verdana" panose="020B0604030504040204" pitchFamily="34" charset="0"/>
                <a:ea typeface="Verdana" panose="020B0604030504040204" pitchFamily="34" charset="0"/>
              </a:rPr>
              <a:t>-Welke hulpmiddelen zijn daarbij gebruikt</a:t>
            </a:r>
          </a:p>
          <a:p>
            <a:pPr marL="0" indent="0">
              <a:buNone/>
            </a:pPr>
            <a:r>
              <a:rPr lang="nl-NL" sz="2400" dirty="0">
                <a:latin typeface="Verdana" panose="020B0604030504040204" pitchFamily="34" charset="0"/>
                <a:ea typeface="Verdana" panose="020B0604030504040204" pitchFamily="34" charset="0"/>
              </a:rPr>
              <a:t>-En heeft dat geleid tot voldoende handelingsruimte voor alle betrokken doelgroepen om nieuwe of aangepaste activiteiten te ontplooien in de lokale praktijk</a:t>
            </a:r>
          </a:p>
        </p:txBody>
      </p:sp>
    </p:spTree>
    <p:extLst>
      <p:ext uri="{BB962C8B-B14F-4D97-AF65-F5344CB8AC3E}">
        <p14:creationId xmlns:p14="http://schemas.microsoft.com/office/powerpoint/2010/main" val="4261555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8F52100-D0F1-40F9-A87E-A428D6EC3C59}"/>
              </a:ext>
            </a:extLst>
          </p:cNvPr>
          <p:cNvSpPr>
            <a:spLocks noGrp="1"/>
          </p:cNvSpPr>
          <p:nvPr>
            <p:ph type="title"/>
          </p:nvPr>
        </p:nvSpPr>
        <p:spPr/>
        <p:txBody>
          <a:bodyPr/>
          <a:lstStyle/>
          <a:p>
            <a:r>
              <a:rPr lang="nl-NL" sz="2800" dirty="0">
                <a:latin typeface="Verdana" panose="020B0604030504040204" pitchFamily="34" charset="0"/>
                <a:ea typeface="Verdana" panose="020B0604030504040204" pitchFamily="34" charset="0"/>
              </a:rPr>
              <a:t>                   Praktijk/actieonderzoek:</a:t>
            </a:r>
            <a:br>
              <a:rPr lang="nl-NL" sz="2800" dirty="0">
                <a:latin typeface="Verdana" panose="020B0604030504040204" pitchFamily="34" charset="0"/>
                <a:ea typeface="Verdana" panose="020B0604030504040204" pitchFamily="34" charset="0"/>
              </a:rPr>
            </a:br>
            <a:r>
              <a:rPr lang="nl-NL" sz="2800" dirty="0">
                <a:latin typeface="Verdana" panose="020B0604030504040204" pitchFamily="34" charset="0"/>
                <a:ea typeface="Verdana" panose="020B0604030504040204" pitchFamily="34" charset="0"/>
              </a:rPr>
              <a:t>                   Tussen leren en handelen</a:t>
            </a:r>
          </a:p>
        </p:txBody>
      </p:sp>
      <p:sp>
        <p:nvSpPr>
          <p:cNvPr id="3" name="Tijdelijke aanduiding voor inhoud 2">
            <a:extLst>
              <a:ext uri="{FF2B5EF4-FFF2-40B4-BE49-F238E27FC236}">
                <a16:creationId xmlns:a16="http://schemas.microsoft.com/office/drawing/2014/main" id="{C4B09AEE-2EBA-41B9-9A15-AC10C498DB0D}"/>
              </a:ext>
            </a:extLst>
          </p:cNvPr>
          <p:cNvSpPr>
            <a:spLocks noGrp="1"/>
          </p:cNvSpPr>
          <p:nvPr>
            <p:ph idx="1"/>
          </p:nvPr>
        </p:nvSpPr>
        <p:spPr>
          <a:xfrm>
            <a:off x="1451579"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-Wat worden tot nu toe als echte resultaten van het onderzoeksproject beschouwd</a:t>
            </a:r>
          </a:p>
          <a:p>
            <a:pPr marL="0" indent="0">
              <a:buNone/>
            </a:pPr>
            <a:r>
              <a:rPr lang="nl-NL" sz="2400" dirty="0">
                <a:latin typeface="Verdana" panose="020B0604030504040204" pitchFamily="34" charset="0"/>
                <a:ea typeface="Verdana" panose="020B0604030504040204" pitchFamily="34" charset="0"/>
              </a:rPr>
              <a:t>-Denken de verschillende betrokkenen daar allen hetzelfde over</a:t>
            </a:r>
          </a:p>
        </p:txBody>
      </p:sp>
    </p:spTree>
    <p:extLst>
      <p:ext uri="{BB962C8B-B14F-4D97-AF65-F5344CB8AC3E}">
        <p14:creationId xmlns:p14="http://schemas.microsoft.com/office/powerpoint/2010/main" val="60315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D5CCE0-001B-4A61-8B1C-35B53D636563}"/>
              </a:ext>
            </a:extLst>
          </p:cNvPr>
          <p:cNvSpPr>
            <a:spLocks noGrp="1"/>
          </p:cNvSpPr>
          <p:nvPr>
            <p:ph type="title"/>
          </p:nvPr>
        </p:nvSpPr>
        <p:spPr/>
        <p:txBody>
          <a:bodyPr>
            <a:normAutofit/>
          </a:bodyPr>
          <a:lstStyle/>
          <a:p>
            <a:r>
              <a:rPr lang="nl-NL" sz="2800" dirty="0"/>
              <a:t>				</a:t>
            </a:r>
            <a:r>
              <a:rPr lang="nl-NL" dirty="0">
                <a:latin typeface="Verdana" panose="020B0604030504040204" pitchFamily="34" charset="0"/>
                <a:ea typeface="Verdana" panose="020B0604030504040204" pitchFamily="34" charset="0"/>
              </a:rPr>
              <a:t>Inleiding</a:t>
            </a:r>
          </a:p>
        </p:txBody>
      </p:sp>
      <p:sp>
        <p:nvSpPr>
          <p:cNvPr id="3" name="Tijdelijke aanduiding voor inhoud 2">
            <a:extLst>
              <a:ext uri="{FF2B5EF4-FFF2-40B4-BE49-F238E27FC236}">
                <a16:creationId xmlns:a16="http://schemas.microsoft.com/office/drawing/2014/main" id="{CBCA49B3-ABC2-4B1C-B640-2A6DB45D4679}"/>
              </a:ext>
            </a:extLst>
          </p:cNvPr>
          <p:cNvSpPr>
            <a:spLocks noGrp="1"/>
          </p:cNvSpPr>
          <p:nvPr>
            <p:ph idx="1"/>
          </p:nvPr>
        </p:nvSpPr>
        <p:spPr/>
        <p:txBody>
          <a:bodyPr>
            <a:normAutofit/>
          </a:bodyPr>
          <a:lstStyle/>
          <a:p>
            <a:pPr marL="0" indent="0">
              <a:buNone/>
            </a:pPr>
            <a:r>
              <a:rPr lang="nl-NL" sz="2400" dirty="0">
                <a:latin typeface="Verdana" panose="020B0604030504040204" pitchFamily="34" charset="0"/>
                <a:ea typeface="Verdana" panose="020B0604030504040204" pitchFamily="34" charset="0"/>
              </a:rPr>
              <a:t>-Introductie</a:t>
            </a:r>
          </a:p>
          <a:p>
            <a:pPr marL="0" indent="0">
              <a:buNone/>
            </a:pPr>
            <a:r>
              <a:rPr lang="nl-NL" sz="2400" dirty="0">
                <a:latin typeface="Verdana" panose="020B0604030504040204" pitchFamily="34" charset="0"/>
                <a:ea typeface="Verdana" panose="020B0604030504040204" pitchFamily="34" charset="0"/>
              </a:rPr>
              <a:t>-De betekenis van een voortgangsrapportage</a:t>
            </a:r>
          </a:p>
          <a:p>
            <a:pPr marL="0" indent="0">
              <a:buNone/>
            </a:pPr>
            <a:r>
              <a:rPr lang="nl-NL" sz="2400" dirty="0">
                <a:latin typeface="Verdana" panose="020B0604030504040204" pitchFamily="34" charset="0"/>
                <a:ea typeface="Verdana" panose="020B0604030504040204" pitchFamily="34" charset="0"/>
              </a:rPr>
              <a:t>-Kennisvergaring en </a:t>
            </a:r>
            <a:r>
              <a:rPr lang="nl-NL" sz="2400" dirty="0" err="1">
                <a:latin typeface="Verdana" panose="020B0604030504040204" pitchFamily="34" charset="0"/>
                <a:ea typeface="Verdana" panose="020B0604030504040204" pitchFamily="34" charset="0"/>
              </a:rPr>
              <a:t>praktijkhandelen</a:t>
            </a:r>
            <a:endParaRPr lang="nl-NL" sz="2400" dirty="0">
              <a:latin typeface="Verdana" panose="020B0604030504040204" pitchFamily="34" charset="0"/>
              <a:ea typeface="Verdana" panose="020B0604030504040204" pitchFamily="34" charset="0"/>
            </a:endParaRPr>
          </a:p>
          <a:p>
            <a:pPr marL="0" indent="0">
              <a:buNone/>
            </a:pPr>
            <a:r>
              <a:rPr lang="nl-NL" sz="2400" dirty="0">
                <a:latin typeface="Verdana" panose="020B0604030504040204" pitchFamily="34" charset="0"/>
                <a:ea typeface="Verdana" panose="020B0604030504040204" pitchFamily="34" charset="0"/>
              </a:rPr>
              <a:t>-Het eindrapport</a:t>
            </a:r>
          </a:p>
          <a:p>
            <a:pPr marL="457200" lvl="1" indent="0">
              <a:buNone/>
            </a:pPr>
            <a:endParaRPr lang="nl-NL" sz="2600" dirty="0">
              <a:latin typeface="Verdana" panose="020B0604030504040204" pitchFamily="34" charset="0"/>
              <a:ea typeface="Verdana" panose="020B0604030504040204" pitchFamily="34" charset="0"/>
            </a:endParaRPr>
          </a:p>
          <a:p>
            <a:pPr lvl="1"/>
            <a:endParaRPr lang="nl-NL" sz="3000" dirty="0"/>
          </a:p>
        </p:txBody>
      </p:sp>
    </p:spTree>
    <p:extLst>
      <p:ext uri="{BB962C8B-B14F-4D97-AF65-F5344CB8AC3E}">
        <p14:creationId xmlns:p14="http://schemas.microsoft.com/office/powerpoint/2010/main" val="27793852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-Er wordt elk projectjaar een voortgangsrapport geschreven </a:t>
            </a:r>
          </a:p>
          <a:p>
            <a:pPr marL="0" indent="0">
              <a:buNone/>
            </a:pPr>
            <a:r>
              <a:rPr lang="nl-NL" sz="2400" dirty="0">
                <a:latin typeface="Verdana" panose="020B0604030504040204" pitchFamily="34" charset="0"/>
                <a:ea typeface="Verdana" panose="020B0604030504040204" pitchFamily="34" charset="0"/>
              </a:rPr>
              <a:t>-Nadenken over de opbouw en de verslagstructuur van het eindrapport van het praktijk/actieonderzoek</a:t>
            </a:r>
          </a:p>
          <a:p>
            <a:pPr marL="0" indent="0">
              <a:buNone/>
            </a:pPr>
            <a:r>
              <a:rPr lang="nl-NL" sz="2400" dirty="0">
                <a:latin typeface="Verdana" panose="020B0604030504040204" pitchFamily="34" charset="0"/>
                <a:ea typeface="Verdana" panose="020B0604030504040204" pitchFamily="34" charset="0"/>
              </a:rPr>
              <a:t>-Het eindrapport kent een aantal vaste onderdelen, maar de wijze van verslaglegging en de daarbij gebruikte hulpmiddelen zijn daarmee niet gegeven </a:t>
            </a:r>
          </a:p>
        </p:txBody>
      </p:sp>
    </p:spTree>
    <p:extLst>
      <p:ext uri="{BB962C8B-B14F-4D97-AF65-F5344CB8AC3E}">
        <p14:creationId xmlns:p14="http://schemas.microsoft.com/office/powerpoint/2010/main" val="1469075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Vaste onderdelen van eindrapport praktijk/actieonderzoek:</a:t>
            </a:r>
          </a:p>
          <a:p>
            <a:pPr marL="0" indent="0">
              <a:buNone/>
            </a:pPr>
            <a:r>
              <a:rPr lang="nl-NL" sz="2400" dirty="0">
                <a:latin typeface="Verdana" panose="020B0604030504040204" pitchFamily="34" charset="0"/>
                <a:ea typeface="Verdana" panose="020B0604030504040204" pitchFamily="34" charset="0"/>
              </a:rPr>
              <a:t>-Thema introductie</a:t>
            </a:r>
          </a:p>
          <a:p>
            <a:pPr marL="0" indent="0">
              <a:buNone/>
            </a:pPr>
            <a:r>
              <a:rPr lang="nl-NL" sz="2400" dirty="0">
                <a:latin typeface="Verdana" panose="020B0604030504040204" pitchFamily="34" charset="0"/>
                <a:ea typeface="Verdana" panose="020B0604030504040204" pitchFamily="34" charset="0"/>
              </a:rPr>
              <a:t>-Beschrijving lokale setting en praktijken bij aanvang</a:t>
            </a:r>
          </a:p>
          <a:p>
            <a:pPr marL="0" indent="0">
              <a:buNone/>
            </a:pPr>
            <a:r>
              <a:rPr lang="nl-NL" sz="2400" dirty="0">
                <a:latin typeface="Verdana" panose="020B0604030504040204" pitchFamily="34" charset="0"/>
                <a:ea typeface="Verdana" panose="020B0604030504040204" pitchFamily="34" charset="0"/>
              </a:rPr>
              <a:t>-Inventarisatie bestaande kennis </a:t>
            </a:r>
          </a:p>
          <a:p>
            <a:pPr marL="0" indent="0">
              <a:buNone/>
            </a:pPr>
            <a:r>
              <a:rPr lang="nl-NL" sz="2400" dirty="0">
                <a:latin typeface="Verdana" panose="020B0604030504040204" pitchFamily="34" charset="0"/>
                <a:ea typeface="Verdana" panose="020B0604030504040204" pitchFamily="34" charset="0"/>
              </a:rPr>
              <a:t>-Doelstelling, subdoelen, onderzoeksvragen en veranderingen daarin</a:t>
            </a: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1927594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-Methodologische logica van praktijk/actieonderzoek</a:t>
            </a:r>
          </a:p>
          <a:p>
            <a:pPr marL="0" indent="0">
              <a:buNone/>
            </a:pPr>
            <a:r>
              <a:rPr lang="nl-NL" sz="2400" dirty="0">
                <a:latin typeface="Verdana" panose="020B0604030504040204" pitchFamily="34" charset="0"/>
                <a:ea typeface="Verdana" panose="020B0604030504040204" pitchFamily="34" charset="0"/>
              </a:rPr>
              <a:t>-Pre-oriëntatiefase op de probleemstelling</a:t>
            </a:r>
          </a:p>
          <a:p>
            <a:pPr marL="0" indent="0">
              <a:buNone/>
            </a:pPr>
            <a:r>
              <a:rPr lang="nl-NL" sz="2400" dirty="0">
                <a:latin typeface="Verdana" panose="020B0604030504040204" pitchFamily="34" charset="0"/>
                <a:ea typeface="Verdana" panose="020B0604030504040204" pitchFamily="34" charset="0"/>
              </a:rPr>
              <a:t>-De beschrijving van de verschillende actie-cycli</a:t>
            </a:r>
          </a:p>
          <a:p>
            <a:pPr marL="0" indent="0">
              <a:buNone/>
            </a:pPr>
            <a:r>
              <a:rPr lang="nl-NL" sz="2400" dirty="0">
                <a:latin typeface="Verdana" panose="020B0604030504040204" pitchFamily="34" charset="0"/>
                <a:ea typeface="Verdana" panose="020B0604030504040204" pitchFamily="34" charset="0"/>
              </a:rPr>
              <a:t>-Overkoepelende analyse (incl. lacune overzicht)</a:t>
            </a:r>
          </a:p>
          <a:p>
            <a:pPr marL="0" indent="0">
              <a:buNone/>
            </a:pPr>
            <a:r>
              <a:rPr lang="nl-NL" sz="2400" dirty="0">
                <a:latin typeface="Verdana" panose="020B0604030504040204" pitchFamily="34" charset="0"/>
                <a:ea typeface="Verdana" panose="020B0604030504040204" pitchFamily="34" charset="0"/>
              </a:rPr>
              <a:t>-Aard van de behaalde resultaten i.r.t. centrale vraag</a:t>
            </a:r>
          </a:p>
          <a:p>
            <a:pPr marL="0" indent="0">
              <a:buNone/>
            </a:pPr>
            <a:r>
              <a:rPr lang="nl-NL" sz="2400" dirty="0">
                <a:latin typeface="Verdana" panose="020B0604030504040204" pitchFamily="34" charset="0"/>
                <a:ea typeface="Verdana" panose="020B0604030504040204" pitchFamily="34" charset="0"/>
              </a:rPr>
              <a:t>-Bijdrage aan theoretische inzichten</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19343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a:xfrm>
            <a:off x="1451578"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Verslagstructuur en hulpmiddelen hangen samen met de vraag voor wie het eindrapport wordt geschreven:</a:t>
            </a:r>
          </a:p>
          <a:p>
            <a:pPr marL="0" indent="0">
              <a:buNone/>
            </a:pPr>
            <a:r>
              <a:rPr lang="nl-NL" sz="2400" dirty="0">
                <a:latin typeface="Verdana" panose="020B0604030504040204" pitchFamily="34" charset="0"/>
                <a:ea typeface="Verdana" panose="020B0604030504040204" pitchFamily="34" charset="0"/>
              </a:rPr>
              <a:t>-Verantwoording naar ZonMw</a:t>
            </a:r>
          </a:p>
          <a:p>
            <a:pPr marL="0" indent="0">
              <a:buNone/>
            </a:pPr>
            <a:r>
              <a:rPr lang="nl-NL" sz="2400" dirty="0">
                <a:latin typeface="Verdana" panose="020B0604030504040204" pitchFamily="34" charset="0"/>
                <a:ea typeface="Verdana" panose="020B0604030504040204" pitchFamily="34" charset="0"/>
              </a:rPr>
              <a:t>-Wetenschappelijk discours</a:t>
            </a:r>
          </a:p>
          <a:p>
            <a:pPr marL="0" indent="0">
              <a:buNone/>
            </a:pPr>
            <a:r>
              <a:rPr lang="nl-NL" sz="2400" dirty="0">
                <a:latin typeface="Verdana" panose="020B0604030504040204" pitchFamily="34" charset="0"/>
                <a:ea typeface="Verdana" panose="020B0604030504040204" pitchFamily="34" charset="0"/>
              </a:rPr>
              <a:t>-De verschillende doelgroepen in de lokale praktijk</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6750758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a:xfrm>
            <a:off x="1451578"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Verslagstructuur: literatuur/bestaande kennis</a:t>
            </a:r>
          </a:p>
          <a:p>
            <a:pPr marL="0" indent="0">
              <a:buNone/>
            </a:pPr>
            <a:r>
              <a:rPr lang="nl-NL" sz="2400" dirty="0">
                <a:latin typeface="Verdana" panose="020B0604030504040204" pitchFamily="34" charset="0"/>
                <a:ea typeface="Verdana" panose="020B0604030504040204" pitchFamily="34" charset="0"/>
              </a:rPr>
              <a:t>-Conventionele start met literatuurstudie of start met wat leeft er in de praktijk.</a:t>
            </a:r>
          </a:p>
          <a:p>
            <a:pPr marL="0" indent="0">
              <a:buNone/>
            </a:pPr>
            <a:r>
              <a:rPr lang="nl-NL" sz="2400" dirty="0">
                <a:latin typeface="Verdana" panose="020B0604030504040204" pitchFamily="34" charset="0"/>
                <a:ea typeface="Verdana" panose="020B0604030504040204" pitchFamily="34" charset="0"/>
              </a:rPr>
              <a:t>-In beide gevallen de literatuurstudie verbinden met meerdere momenten in de onderzoeksperiode: hoofdvraag, verschillende thema’s, de –verschillende- actiecycli</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40861678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a:xfrm>
            <a:off x="1451578"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Verslagstructuur: bevindingen in de lokale praktijk(en) </a:t>
            </a:r>
          </a:p>
          <a:p>
            <a:pPr marL="0" indent="0">
              <a:buNone/>
            </a:pPr>
            <a:r>
              <a:rPr lang="nl-NL" sz="2400" dirty="0">
                <a:latin typeface="Verdana" panose="020B0604030504040204" pitchFamily="34" charset="0"/>
                <a:ea typeface="Verdana" panose="020B0604030504040204" pitchFamily="34" charset="0"/>
              </a:rPr>
              <a:t>-De inzet en opbrengst van de verschillende actiecycli</a:t>
            </a:r>
          </a:p>
          <a:p>
            <a:pPr marL="0" indent="0">
              <a:buNone/>
            </a:pPr>
            <a:r>
              <a:rPr lang="nl-NL" sz="2400" dirty="0">
                <a:latin typeface="Verdana" panose="020B0604030504040204" pitchFamily="34" charset="0"/>
                <a:ea typeface="Verdana" panose="020B0604030504040204" pitchFamily="34" charset="0"/>
              </a:rPr>
              <a:t>-Het functioneren van de communicatieve ruimte</a:t>
            </a:r>
          </a:p>
          <a:p>
            <a:pPr marL="0" indent="0">
              <a:buNone/>
            </a:pPr>
            <a:r>
              <a:rPr lang="nl-NL" sz="2400" dirty="0">
                <a:latin typeface="Verdana" panose="020B0604030504040204" pitchFamily="34" charset="0"/>
                <a:ea typeface="Verdana" panose="020B0604030504040204" pitchFamily="34" charset="0"/>
              </a:rPr>
              <a:t>-Verhalende ontwikkelingen rond personen, organisaties, de samenwerking, de lokale context; kantelpunten; implementatie en borging</a:t>
            </a:r>
          </a:p>
          <a:p>
            <a:pPr marL="0" indent="0">
              <a:buNone/>
            </a:pPr>
            <a:endParaRPr lang="nl-NL" sz="2400" dirty="0">
              <a:latin typeface="Verdana" panose="020B0604030504040204" pitchFamily="34" charset="0"/>
              <a:ea typeface="Verdana" panose="020B0604030504040204" pitchFamily="34" charset="0"/>
            </a:endParaRPr>
          </a:p>
          <a:p>
            <a:pPr marL="0" indent="0">
              <a:buNone/>
            </a:pPr>
            <a:r>
              <a:rPr lang="nl-NL" sz="2400" dirty="0">
                <a:latin typeface="Verdana" panose="020B0604030504040204" pitchFamily="34" charset="0"/>
                <a:ea typeface="Verdana" panose="020B0604030504040204" pitchFamily="34" charset="0"/>
              </a:rPr>
              <a:t>-</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943897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a:xfrm>
            <a:off x="1451578"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-Aandacht voor eigen perspectief van en de acties van de hoofdonderzoeker in elke actie-cyclus en andere onderdelen van de onderzoeksperiode </a:t>
            </a:r>
          </a:p>
          <a:p>
            <a:pPr marL="0" indent="0">
              <a:buNone/>
            </a:pPr>
            <a:r>
              <a:rPr lang="nl-NL" sz="2400" dirty="0">
                <a:latin typeface="Verdana" panose="020B0604030504040204" pitchFamily="34" charset="0"/>
                <a:ea typeface="Verdana" panose="020B0604030504040204" pitchFamily="34" charset="0"/>
              </a:rPr>
              <a:t>-Aandacht voor verschillende bijdragen en perspectieven van co-onderzoekers in elke actie-cyclus en andere onderdelen van de onderzoeksperiode</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06215630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4DEE0A-0630-4C2A-35E8-CE29F7CCCD0D}"/>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Het eindrapport</a:t>
            </a:r>
          </a:p>
        </p:txBody>
      </p:sp>
      <p:sp>
        <p:nvSpPr>
          <p:cNvPr id="3" name="Tijdelijke aanduiding voor inhoud 2">
            <a:extLst>
              <a:ext uri="{FF2B5EF4-FFF2-40B4-BE49-F238E27FC236}">
                <a16:creationId xmlns:a16="http://schemas.microsoft.com/office/drawing/2014/main" id="{F3373888-C163-D1C0-ED6C-237538171825}"/>
              </a:ext>
            </a:extLst>
          </p:cNvPr>
          <p:cNvSpPr>
            <a:spLocks noGrp="1"/>
          </p:cNvSpPr>
          <p:nvPr>
            <p:ph idx="1"/>
          </p:nvPr>
        </p:nvSpPr>
        <p:spPr>
          <a:xfrm>
            <a:off x="1451578" y="1853754"/>
            <a:ext cx="9603275" cy="3450613"/>
          </a:xfrm>
        </p:spPr>
        <p:txBody>
          <a:bodyPr>
            <a:noAutofit/>
          </a:bodyPr>
          <a:lstStyle/>
          <a:p>
            <a:pPr marL="0" indent="0">
              <a:buNone/>
            </a:pPr>
            <a:r>
              <a:rPr lang="nl-NL" sz="2400" dirty="0">
                <a:latin typeface="Verdana" panose="020B0604030504040204" pitchFamily="34" charset="0"/>
                <a:ea typeface="Verdana" panose="020B0604030504040204" pitchFamily="34" charset="0"/>
              </a:rPr>
              <a:t>Hulpmiddelen:</a:t>
            </a:r>
          </a:p>
          <a:p>
            <a:pPr marL="0" indent="0">
              <a:buNone/>
            </a:pPr>
            <a:r>
              <a:rPr lang="nl-NL" sz="2400" dirty="0">
                <a:latin typeface="Verdana" panose="020B0604030504040204" pitchFamily="34" charset="0"/>
                <a:ea typeface="Verdana" panose="020B0604030504040204" pitchFamily="34" charset="0"/>
              </a:rPr>
              <a:t>-Verhalende </a:t>
            </a:r>
            <a:r>
              <a:rPr lang="nl-NL" sz="2400" dirty="0" err="1">
                <a:latin typeface="Verdana" panose="020B0604030504040204" pitchFamily="34" charset="0"/>
                <a:ea typeface="Verdana" panose="020B0604030504040204" pitchFamily="34" charset="0"/>
              </a:rPr>
              <a:t>narratieven</a:t>
            </a:r>
            <a:endParaRPr lang="nl-NL" sz="2400" dirty="0">
              <a:latin typeface="Verdana" panose="020B0604030504040204" pitchFamily="34" charset="0"/>
              <a:ea typeface="Verdana" panose="020B0604030504040204" pitchFamily="34" charset="0"/>
            </a:endParaRPr>
          </a:p>
          <a:p>
            <a:pPr marL="0" indent="0">
              <a:buNone/>
            </a:pPr>
            <a:r>
              <a:rPr lang="nl-NL" sz="2400" dirty="0">
                <a:latin typeface="Verdana" panose="020B0604030504040204" pitchFamily="34" charset="0"/>
                <a:ea typeface="Verdana" panose="020B0604030504040204" pitchFamily="34" charset="0"/>
              </a:rPr>
              <a:t>-Logboeken van betrokken co-onderzoekers</a:t>
            </a:r>
          </a:p>
          <a:p>
            <a:pPr marL="0" indent="0">
              <a:buNone/>
            </a:pPr>
            <a:r>
              <a:rPr lang="nl-NL" sz="2400" dirty="0">
                <a:latin typeface="Verdana" panose="020B0604030504040204" pitchFamily="34" charset="0"/>
                <a:ea typeface="Verdana" panose="020B0604030504040204" pitchFamily="34" charset="0"/>
              </a:rPr>
              <a:t>-Metaforen, beelden, </a:t>
            </a:r>
            <a:r>
              <a:rPr lang="nl-NL" sz="2400" dirty="0" err="1">
                <a:latin typeface="Verdana" panose="020B0604030504040204" pitchFamily="34" charset="0"/>
                <a:ea typeface="Verdana" panose="020B0604030504040204" pitchFamily="34" charset="0"/>
              </a:rPr>
              <a:t>infographics</a:t>
            </a:r>
            <a:endParaRPr lang="nl-NL" sz="2400" dirty="0">
              <a:latin typeface="Verdana" panose="020B0604030504040204" pitchFamily="34" charset="0"/>
              <a:ea typeface="Verdana" panose="020B0604030504040204" pitchFamily="34" charset="0"/>
            </a:endParaRPr>
          </a:p>
          <a:p>
            <a:pPr marL="0" indent="0">
              <a:buNone/>
            </a:pPr>
            <a:r>
              <a:rPr lang="nl-NL" sz="2400" dirty="0">
                <a:latin typeface="Verdana" panose="020B0604030504040204" pitchFamily="34" charset="0"/>
                <a:ea typeface="Verdana" panose="020B0604030504040204" pitchFamily="34" charset="0"/>
              </a:rPr>
              <a:t>-Presentaties van allerlei aard</a:t>
            </a:r>
          </a:p>
          <a:p>
            <a:pPr marL="0" indent="0">
              <a:buNone/>
            </a:pPr>
            <a:endParaRPr lang="nl-NL" sz="24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479220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1317DA1-65F9-F78B-BF5F-A93D87C13F79}"/>
              </a:ext>
            </a:extLst>
          </p:cNvPr>
          <p:cNvSpPr>
            <a:spLocks noGrp="1"/>
          </p:cNvSpPr>
          <p:nvPr>
            <p:ph type="title"/>
          </p:nvPr>
        </p:nvSpPr>
        <p:spPr/>
        <p:txBody>
          <a:bodyPr/>
          <a:lstStyle/>
          <a:p>
            <a:r>
              <a:rPr lang="nl-NL" dirty="0"/>
              <a:t>				</a:t>
            </a:r>
            <a:r>
              <a:rPr lang="nl-NL" sz="2800" dirty="0">
                <a:latin typeface="Verdana" panose="020B0604030504040204" pitchFamily="34" charset="0"/>
                <a:ea typeface="Verdana" panose="020B0604030504040204" pitchFamily="34" charset="0"/>
              </a:rPr>
              <a:t>Tot Slot</a:t>
            </a:r>
          </a:p>
        </p:txBody>
      </p:sp>
      <p:sp>
        <p:nvSpPr>
          <p:cNvPr id="3" name="Tijdelijke aanduiding voor inhoud 2">
            <a:extLst>
              <a:ext uri="{FF2B5EF4-FFF2-40B4-BE49-F238E27FC236}">
                <a16:creationId xmlns:a16="http://schemas.microsoft.com/office/drawing/2014/main" id="{044BC7C7-7964-E826-0224-39600CCD8341}"/>
              </a:ext>
            </a:extLst>
          </p:cNvPr>
          <p:cNvSpPr>
            <a:spLocks noGrp="1"/>
          </p:cNvSpPr>
          <p:nvPr>
            <p:ph idx="1"/>
          </p:nvPr>
        </p:nvSpPr>
        <p:spPr/>
        <p:txBody>
          <a:bodyPr>
            <a:noAutofit/>
          </a:bodyPr>
          <a:lstStyle/>
          <a:p>
            <a:pPr marL="0" indent="0">
              <a:buNone/>
            </a:pPr>
            <a:r>
              <a:rPr lang="nl-NL" sz="2400" dirty="0">
                <a:latin typeface="Verdana" panose="020B0604030504040204" pitchFamily="34" charset="0"/>
                <a:ea typeface="Verdana" panose="020B0604030504040204" pitchFamily="34" charset="0"/>
              </a:rPr>
              <a:t>-Praktijk/actieonderzoek en promotieonderzoek</a:t>
            </a:r>
          </a:p>
          <a:p>
            <a:pPr marL="0" indent="0">
              <a:buNone/>
            </a:pPr>
            <a:r>
              <a:rPr lang="nl-NL" sz="2400" dirty="0">
                <a:latin typeface="Verdana" panose="020B0604030504040204" pitchFamily="34" charset="0"/>
                <a:ea typeface="Verdana" panose="020B0604030504040204" pitchFamily="34" charset="0"/>
              </a:rPr>
              <a:t>-Suggesties voor andere/extra aandachtspunten in voortgangsrapportages</a:t>
            </a:r>
          </a:p>
          <a:p>
            <a:pPr marL="0" indent="0">
              <a:buNone/>
            </a:pPr>
            <a:r>
              <a:rPr lang="nl-NL" sz="2400" dirty="0">
                <a:latin typeface="Verdana" panose="020B0604030504040204" pitchFamily="34" charset="0"/>
                <a:ea typeface="Verdana" panose="020B0604030504040204" pitchFamily="34" charset="0"/>
              </a:rPr>
              <a:t>-Suggesties voor gezamenlijke eindrapportage</a:t>
            </a:r>
          </a:p>
        </p:txBody>
      </p:sp>
    </p:spTree>
    <p:extLst>
      <p:ext uri="{BB962C8B-B14F-4D97-AF65-F5344CB8AC3E}">
        <p14:creationId xmlns:p14="http://schemas.microsoft.com/office/powerpoint/2010/main" val="4198204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49B94-CB22-453F-B29D-86C1723F3CDF}"/>
              </a:ext>
            </a:extLst>
          </p:cNvPr>
          <p:cNvSpPr>
            <a:spLocks noGrp="1"/>
          </p:cNvSpPr>
          <p:nvPr>
            <p:ph type="title"/>
          </p:nvPr>
        </p:nvSpPr>
        <p:spPr>
          <a:xfrm>
            <a:off x="2000219" y="681095"/>
            <a:ext cx="9603275" cy="1049235"/>
          </a:xfrm>
        </p:spPr>
        <p:txBody>
          <a:bodyPr>
            <a:normAutofit/>
          </a:bodyPr>
          <a:lstStyle/>
          <a:p>
            <a:r>
              <a:rPr lang="nl-NL" sz="2800" dirty="0">
                <a:latin typeface="Verdana" panose="020B0604030504040204" pitchFamily="34" charset="0"/>
                <a:ea typeface="Verdana" panose="020B0604030504040204" pitchFamily="34" charset="0"/>
              </a:rPr>
              <a:t>	              </a:t>
            </a:r>
            <a:r>
              <a:rPr lang="nl-NL" dirty="0">
                <a:latin typeface="Verdana" panose="020B0604030504040204" pitchFamily="34" charset="0"/>
                <a:ea typeface="Verdana" panose="020B0604030504040204" pitchFamily="34" charset="0"/>
              </a:rPr>
              <a:t>Introductie</a:t>
            </a:r>
          </a:p>
        </p:txBody>
      </p:sp>
      <p:sp>
        <p:nvSpPr>
          <p:cNvPr id="3" name="Tijdelijke aanduiding voor inhoud 2">
            <a:extLst>
              <a:ext uri="{FF2B5EF4-FFF2-40B4-BE49-F238E27FC236}">
                <a16:creationId xmlns:a16="http://schemas.microsoft.com/office/drawing/2014/main" id="{974D1DD1-DAAE-48EF-9FD5-0FB0F00C73E3}"/>
              </a:ext>
            </a:extLst>
          </p:cNvPr>
          <p:cNvSpPr>
            <a:spLocks noGrp="1"/>
          </p:cNvSpPr>
          <p:nvPr>
            <p:ph idx="1"/>
          </p:nvPr>
        </p:nvSpPr>
        <p:spPr/>
        <p:txBody>
          <a:bodyPr>
            <a:normAutofit/>
          </a:bodyPr>
          <a:lstStyle/>
          <a:p>
            <a:pPr marL="0" indent="0">
              <a:buNone/>
            </a:pPr>
            <a:r>
              <a:rPr lang="nl-NL" sz="2400" dirty="0">
                <a:latin typeface="Verdana" panose="020B0604030504040204" pitchFamily="34" charset="0"/>
                <a:ea typeface="Verdana" panose="020B0604030504040204" pitchFamily="34" charset="0"/>
              </a:rPr>
              <a:t>Het centrale doel van alle onderzoeksprojecten en samenwerkingsverbanden: </a:t>
            </a:r>
          </a:p>
          <a:p>
            <a:pPr marL="0" indent="0">
              <a:buNone/>
            </a:pPr>
            <a:r>
              <a:rPr lang="nl-NL" sz="2400" dirty="0">
                <a:latin typeface="Verdana" panose="020B0604030504040204" pitchFamily="34" charset="0"/>
                <a:ea typeface="Verdana" panose="020B0604030504040204" pitchFamily="34" charset="0"/>
              </a:rPr>
              <a:t>-Betere preventie</a:t>
            </a:r>
          </a:p>
          <a:p>
            <a:pPr marL="0" indent="0">
              <a:buNone/>
            </a:pPr>
            <a:r>
              <a:rPr lang="nl-NL" sz="2400" dirty="0">
                <a:latin typeface="Verdana" panose="020B0604030504040204" pitchFamily="34" charset="0"/>
                <a:ea typeface="Verdana" panose="020B0604030504040204" pitchFamily="34" charset="0"/>
              </a:rPr>
              <a:t>-Overwogen keuzes bij zwangerschap</a:t>
            </a:r>
          </a:p>
          <a:p>
            <a:pPr marL="0" indent="0">
              <a:buNone/>
            </a:pPr>
            <a:r>
              <a:rPr lang="nl-NL" sz="2400" dirty="0">
                <a:latin typeface="Verdana" panose="020B0604030504040204" pitchFamily="34" charset="0"/>
                <a:ea typeface="Verdana" panose="020B0604030504040204" pitchFamily="34" charset="0"/>
              </a:rPr>
              <a:t>-Gedragen ondersteuning</a:t>
            </a:r>
          </a:p>
          <a:p>
            <a:endParaRPr lang="nl-NL" sz="3200" dirty="0"/>
          </a:p>
          <a:p>
            <a:endParaRPr lang="nl-NL" sz="3200" dirty="0"/>
          </a:p>
          <a:p>
            <a:endParaRPr lang="nl-NL" sz="3200" dirty="0"/>
          </a:p>
        </p:txBody>
      </p:sp>
    </p:spTree>
    <p:extLst>
      <p:ext uri="{BB962C8B-B14F-4D97-AF65-F5344CB8AC3E}">
        <p14:creationId xmlns:p14="http://schemas.microsoft.com/office/powerpoint/2010/main" val="5887564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49B94-CB22-453F-B29D-86C1723F3CDF}"/>
              </a:ext>
            </a:extLst>
          </p:cNvPr>
          <p:cNvSpPr>
            <a:spLocks noGrp="1"/>
          </p:cNvSpPr>
          <p:nvPr>
            <p:ph type="title"/>
          </p:nvPr>
        </p:nvSpPr>
        <p:spPr>
          <a:xfrm>
            <a:off x="2000219" y="681095"/>
            <a:ext cx="9603275" cy="1049235"/>
          </a:xfrm>
        </p:spPr>
        <p:txBody>
          <a:bodyPr>
            <a:normAutofit/>
          </a:bodyPr>
          <a:lstStyle/>
          <a:p>
            <a:r>
              <a:rPr lang="nl-NL" sz="2800" dirty="0">
                <a:latin typeface="Verdana" panose="020B0604030504040204" pitchFamily="34" charset="0"/>
                <a:ea typeface="Verdana" panose="020B0604030504040204" pitchFamily="34" charset="0"/>
              </a:rPr>
              <a:t>	              </a:t>
            </a:r>
            <a:r>
              <a:rPr lang="nl-NL" dirty="0">
                <a:latin typeface="Verdana" panose="020B0604030504040204" pitchFamily="34" charset="0"/>
                <a:ea typeface="Verdana" panose="020B0604030504040204" pitchFamily="34" charset="0"/>
              </a:rPr>
              <a:t>Introductie</a:t>
            </a:r>
          </a:p>
        </p:txBody>
      </p:sp>
      <p:sp>
        <p:nvSpPr>
          <p:cNvPr id="3" name="Tijdelijke aanduiding voor inhoud 2">
            <a:extLst>
              <a:ext uri="{FF2B5EF4-FFF2-40B4-BE49-F238E27FC236}">
                <a16:creationId xmlns:a16="http://schemas.microsoft.com/office/drawing/2014/main" id="{974D1DD1-DAAE-48EF-9FD5-0FB0F00C73E3}"/>
              </a:ext>
            </a:extLst>
          </p:cNvPr>
          <p:cNvSpPr>
            <a:spLocks noGrp="1"/>
          </p:cNvSpPr>
          <p:nvPr>
            <p:ph idx="1"/>
          </p:nvPr>
        </p:nvSpPr>
        <p:spPr/>
        <p:txBody>
          <a:bodyPr>
            <a:normAutofit/>
          </a:bodyPr>
          <a:lstStyle/>
          <a:p>
            <a:pPr marL="0" indent="0">
              <a:buNone/>
            </a:pPr>
            <a:r>
              <a:rPr lang="nl-NL" sz="2800" dirty="0">
                <a:latin typeface="Verdana" panose="020B0604030504040204" pitchFamily="34" charset="0"/>
                <a:ea typeface="Verdana" panose="020B0604030504040204" pitchFamily="34" charset="0"/>
              </a:rPr>
              <a:t>-We doen dat door van elkaar te leren, zowel binnen de samenwerkingsprojecten als tussen de projecten</a:t>
            </a:r>
          </a:p>
          <a:p>
            <a:pPr marL="0" indent="0">
              <a:buNone/>
            </a:pPr>
            <a:r>
              <a:rPr lang="nl-NL" sz="2800" dirty="0">
                <a:latin typeface="Verdana" panose="020B0604030504040204" pitchFamily="34" charset="0"/>
                <a:ea typeface="Verdana" panose="020B0604030504040204" pitchFamily="34" charset="0"/>
              </a:rPr>
              <a:t>-Ook ZonMw zoekt naar geschikte vormen van kennisdeling gericht op het verbeteren van lokale praktijken rond onbedoelde zwangerschap en kwetsbaar ouderschap</a:t>
            </a:r>
          </a:p>
          <a:p>
            <a:endParaRPr lang="nl-NL" sz="3200" dirty="0"/>
          </a:p>
        </p:txBody>
      </p:sp>
    </p:spTree>
    <p:extLst>
      <p:ext uri="{BB962C8B-B14F-4D97-AF65-F5344CB8AC3E}">
        <p14:creationId xmlns:p14="http://schemas.microsoft.com/office/powerpoint/2010/main" val="4275600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449B94-CB22-453F-B29D-86C1723F3CDF}"/>
              </a:ext>
            </a:extLst>
          </p:cNvPr>
          <p:cNvSpPr>
            <a:spLocks noGrp="1"/>
          </p:cNvSpPr>
          <p:nvPr>
            <p:ph type="title"/>
          </p:nvPr>
        </p:nvSpPr>
        <p:spPr>
          <a:xfrm>
            <a:off x="2000219" y="681095"/>
            <a:ext cx="9603275" cy="1049235"/>
          </a:xfrm>
        </p:spPr>
        <p:txBody>
          <a:bodyPr>
            <a:normAutofit/>
          </a:bodyPr>
          <a:lstStyle/>
          <a:p>
            <a:r>
              <a:rPr lang="nl-NL" sz="2800" dirty="0">
                <a:latin typeface="Verdana" panose="020B0604030504040204" pitchFamily="34" charset="0"/>
                <a:ea typeface="Verdana" panose="020B0604030504040204" pitchFamily="34" charset="0"/>
              </a:rPr>
              <a:t>	     drie thema’s voor vandaag</a:t>
            </a:r>
            <a:endParaRPr lang="nl-NL" dirty="0">
              <a:latin typeface="Verdana" panose="020B0604030504040204" pitchFamily="34" charset="0"/>
              <a:ea typeface="Verdana" panose="020B0604030504040204" pitchFamily="34" charset="0"/>
            </a:endParaRPr>
          </a:p>
        </p:txBody>
      </p:sp>
      <p:sp>
        <p:nvSpPr>
          <p:cNvPr id="3" name="Tijdelijke aanduiding voor inhoud 2">
            <a:extLst>
              <a:ext uri="{FF2B5EF4-FFF2-40B4-BE49-F238E27FC236}">
                <a16:creationId xmlns:a16="http://schemas.microsoft.com/office/drawing/2014/main" id="{974D1DD1-DAAE-48EF-9FD5-0FB0F00C73E3}"/>
              </a:ext>
            </a:extLst>
          </p:cNvPr>
          <p:cNvSpPr>
            <a:spLocks noGrp="1"/>
          </p:cNvSpPr>
          <p:nvPr>
            <p:ph idx="1"/>
          </p:nvPr>
        </p:nvSpPr>
        <p:spPr/>
        <p:txBody>
          <a:bodyPr>
            <a:normAutofit/>
          </a:bodyPr>
          <a:lstStyle/>
          <a:p>
            <a:pPr marL="0" indent="0">
              <a:buNone/>
            </a:pPr>
            <a:r>
              <a:rPr lang="nl-NL" sz="2400" dirty="0">
                <a:latin typeface="Verdana" panose="020B0604030504040204" pitchFamily="34" charset="0"/>
                <a:ea typeface="Verdana" panose="020B0604030504040204" pitchFamily="34" charset="0"/>
              </a:rPr>
              <a:t>-De betekenis van een voortgangsrapport</a:t>
            </a:r>
          </a:p>
          <a:p>
            <a:pPr marL="0" indent="0">
              <a:buNone/>
            </a:pPr>
            <a:r>
              <a:rPr lang="nl-NL" sz="2400" dirty="0">
                <a:latin typeface="Verdana" panose="020B0604030504040204" pitchFamily="34" charset="0"/>
                <a:ea typeface="Verdana" panose="020B0604030504040204" pitchFamily="34" charset="0"/>
              </a:rPr>
              <a:t>-Praktijk/actieonderzoek tussen leren en handelen</a:t>
            </a:r>
          </a:p>
          <a:p>
            <a:pPr marL="0" indent="0">
              <a:buNone/>
            </a:pPr>
            <a:r>
              <a:rPr lang="nl-NL" sz="2400" dirty="0">
                <a:latin typeface="Verdana" panose="020B0604030504040204" pitchFamily="34" charset="0"/>
                <a:ea typeface="Verdana" panose="020B0604030504040204" pitchFamily="34" charset="0"/>
              </a:rPr>
              <a:t>-Het eindrapport </a:t>
            </a:r>
          </a:p>
        </p:txBody>
      </p:sp>
    </p:spTree>
    <p:extLst>
      <p:ext uri="{BB962C8B-B14F-4D97-AF65-F5344CB8AC3E}">
        <p14:creationId xmlns:p14="http://schemas.microsoft.com/office/powerpoint/2010/main" val="2321198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8CE6E-0143-4AD9-999C-0C6C7DC4A19B}"/>
              </a:ext>
            </a:extLst>
          </p:cNvPr>
          <p:cNvSpPr>
            <a:spLocks noGrp="1"/>
          </p:cNvSpPr>
          <p:nvPr>
            <p:ph type="title"/>
          </p:nvPr>
        </p:nvSpPr>
        <p:spPr/>
        <p:txBody>
          <a:bodyPr/>
          <a:lstStyle/>
          <a:p>
            <a:r>
              <a:rPr lang="nl-NL" sz="2800" dirty="0">
                <a:latin typeface="Verdana" panose="020B0604030504040204" pitchFamily="34" charset="0"/>
                <a:ea typeface="Verdana" panose="020B0604030504040204" pitchFamily="34" charset="0"/>
              </a:rPr>
              <a:t>De betekenis van een voortgangsrapport</a:t>
            </a:r>
          </a:p>
        </p:txBody>
      </p:sp>
      <p:sp>
        <p:nvSpPr>
          <p:cNvPr id="3" name="Tijdelijke aanduiding voor inhoud 2">
            <a:extLst>
              <a:ext uri="{FF2B5EF4-FFF2-40B4-BE49-F238E27FC236}">
                <a16:creationId xmlns:a16="http://schemas.microsoft.com/office/drawing/2014/main" id="{1B232C09-DFD4-403C-893D-097DA0D4BBA3}"/>
              </a:ext>
            </a:extLst>
          </p:cNvPr>
          <p:cNvSpPr>
            <a:spLocks noGrp="1"/>
          </p:cNvSpPr>
          <p:nvPr>
            <p:ph idx="1"/>
          </p:nvPr>
        </p:nvSpPr>
        <p:spPr>
          <a:xfrm>
            <a:off x="1543019" y="2005572"/>
            <a:ext cx="9603275" cy="3450613"/>
          </a:xfrm>
        </p:spPr>
        <p:txBody>
          <a:bodyPr>
            <a:normAutofit/>
          </a:bodyPr>
          <a:lstStyle/>
          <a:p>
            <a:pPr marL="0" indent="0">
              <a:buNone/>
            </a:pPr>
            <a:r>
              <a:rPr lang="nl-NL" sz="2400" dirty="0">
                <a:latin typeface="Verdana" panose="020B0604030504040204" pitchFamily="34" charset="0"/>
                <a:ea typeface="Verdana" panose="020B0604030504040204" pitchFamily="34" charset="0"/>
              </a:rPr>
              <a:t>Waarom tussentijds rapporteren:</a:t>
            </a:r>
          </a:p>
          <a:p>
            <a:pPr marL="0" indent="0">
              <a:buNone/>
            </a:pPr>
            <a:r>
              <a:rPr lang="nl-NL" sz="2400" dirty="0">
                <a:latin typeface="Verdana" panose="020B0604030504040204" pitchFamily="34" charset="0"/>
                <a:ea typeface="Verdana" panose="020B0604030504040204" pitchFamily="34" charset="0"/>
              </a:rPr>
              <a:t>-Verantwoording afleggen</a:t>
            </a:r>
          </a:p>
          <a:p>
            <a:pPr marL="0" indent="0">
              <a:buNone/>
            </a:pPr>
            <a:r>
              <a:rPr lang="nl-NL" sz="2400" dirty="0">
                <a:latin typeface="Verdana" panose="020B0604030504040204" pitchFamily="34" charset="0"/>
                <a:ea typeface="Verdana" panose="020B0604030504040204" pitchFamily="34" charset="0"/>
              </a:rPr>
              <a:t>-Voor wie eigenlijk: ZonMw, de doelgroepen, de wetenschap</a:t>
            </a:r>
          </a:p>
          <a:p>
            <a:pPr marL="0" indent="0">
              <a:buNone/>
            </a:pPr>
            <a:r>
              <a:rPr lang="nl-NL" sz="2400" dirty="0">
                <a:latin typeface="Verdana" panose="020B0604030504040204" pitchFamily="34" charset="0"/>
                <a:ea typeface="Verdana" panose="020B0604030504040204" pitchFamily="34" charset="0"/>
              </a:rPr>
              <a:t>-Of elkaar als samenwerkingsverbanden inzicht geven en zo bijdragen aan het bereiken van het gezamenlijke doel</a:t>
            </a:r>
          </a:p>
        </p:txBody>
      </p:sp>
    </p:spTree>
    <p:extLst>
      <p:ext uri="{BB962C8B-B14F-4D97-AF65-F5344CB8AC3E}">
        <p14:creationId xmlns:p14="http://schemas.microsoft.com/office/powerpoint/2010/main" val="40594698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C8CE6E-0143-4AD9-999C-0C6C7DC4A19B}"/>
              </a:ext>
            </a:extLst>
          </p:cNvPr>
          <p:cNvSpPr>
            <a:spLocks noGrp="1"/>
          </p:cNvSpPr>
          <p:nvPr>
            <p:ph type="title"/>
          </p:nvPr>
        </p:nvSpPr>
        <p:spPr/>
        <p:txBody>
          <a:bodyPr/>
          <a:lstStyle/>
          <a:p>
            <a:r>
              <a:rPr lang="nl-NL" sz="2800" dirty="0">
                <a:latin typeface="Verdana" panose="020B0604030504040204" pitchFamily="34" charset="0"/>
                <a:ea typeface="Verdana" panose="020B0604030504040204" pitchFamily="34" charset="0"/>
              </a:rPr>
              <a:t>De betekenis van een voortgangsrapport</a:t>
            </a:r>
          </a:p>
        </p:txBody>
      </p:sp>
      <p:sp>
        <p:nvSpPr>
          <p:cNvPr id="3" name="Tijdelijke aanduiding voor inhoud 2">
            <a:extLst>
              <a:ext uri="{FF2B5EF4-FFF2-40B4-BE49-F238E27FC236}">
                <a16:creationId xmlns:a16="http://schemas.microsoft.com/office/drawing/2014/main" id="{1B232C09-DFD4-403C-893D-097DA0D4BBA3}"/>
              </a:ext>
            </a:extLst>
          </p:cNvPr>
          <p:cNvSpPr>
            <a:spLocks noGrp="1"/>
          </p:cNvSpPr>
          <p:nvPr>
            <p:ph idx="1"/>
          </p:nvPr>
        </p:nvSpPr>
        <p:spPr>
          <a:xfrm>
            <a:off x="1543019" y="2005572"/>
            <a:ext cx="9603275" cy="3450613"/>
          </a:xfrm>
        </p:spPr>
        <p:txBody>
          <a:bodyPr>
            <a:normAutofit/>
          </a:bodyPr>
          <a:lstStyle/>
          <a:p>
            <a:pPr marL="0" indent="0">
              <a:buNone/>
            </a:pPr>
            <a:r>
              <a:rPr lang="nl-NL" sz="2400" dirty="0">
                <a:latin typeface="Verdana" panose="020B0604030504040204" pitchFamily="34" charset="0"/>
                <a:ea typeface="Verdana" panose="020B0604030504040204" pitchFamily="34" charset="0"/>
              </a:rPr>
              <a:t>-Beknopte procesbeschrijving: overzicht van feitelijke activiteiten en vergelijk met oorspronkelijke planning  </a:t>
            </a:r>
          </a:p>
          <a:p>
            <a:pPr marL="0" indent="0">
              <a:buNone/>
            </a:pPr>
            <a:r>
              <a:rPr lang="nl-NL" sz="2400" dirty="0">
                <a:latin typeface="Verdana" panose="020B0604030504040204" pitchFamily="34" charset="0"/>
                <a:ea typeface="Verdana" panose="020B0604030504040204" pitchFamily="34" charset="0"/>
              </a:rPr>
              <a:t>-Uitgebreide reflectie op inhoudelijke voortgang in het inrichten of verbeteren van de lokale praktijk</a:t>
            </a:r>
          </a:p>
        </p:txBody>
      </p:sp>
    </p:spTree>
    <p:extLst>
      <p:ext uri="{BB962C8B-B14F-4D97-AF65-F5344CB8AC3E}">
        <p14:creationId xmlns:p14="http://schemas.microsoft.com/office/powerpoint/2010/main" val="297251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3B39CC-68EF-4A34-BA98-ACDE287670DF}"/>
              </a:ext>
            </a:extLst>
          </p:cNvPr>
          <p:cNvSpPr>
            <a:spLocks noGrp="1"/>
          </p:cNvSpPr>
          <p:nvPr>
            <p:ph type="title"/>
          </p:nvPr>
        </p:nvSpPr>
        <p:spPr/>
        <p:txBody>
          <a:bodyPr>
            <a:normAutofit/>
          </a:bodyPr>
          <a:lstStyle/>
          <a:p>
            <a:r>
              <a:rPr lang="nl-NL" sz="2400" dirty="0"/>
              <a:t>	              </a:t>
            </a:r>
            <a:r>
              <a:rPr lang="nl-NL" sz="2800" dirty="0">
                <a:latin typeface="Verdana" panose="020B0604030504040204" pitchFamily="34" charset="0"/>
                <a:ea typeface="Verdana" panose="020B0604030504040204" pitchFamily="34" charset="0"/>
              </a:rPr>
              <a:t>Aspecten van reflectie</a:t>
            </a:r>
          </a:p>
        </p:txBody>
      </p:sp>
      <p:sp>
        <p:nvSpPr>
          <p:cNvPr id="3" name="Tijdelijke aanduiding voor inhoud 2">
            <a:extLst>
              <a:ext uri="{FF2B5EF4-FFF2-40B4-BE49-F238E27FC236}">
                <a16:creationId xmlns:a16="http://schemas.microsoft.com/office/drawing/2014/main" id="{051F910D-A5A9-4EFA-B842-AF9E4B94C5AD}"/>
              </a:ext>
            </a:extLst>
          </p:cNvPr>
          <p:cNvSpPr>
            <a:spLocks noGrp="1"/>
          </p:cNvSpPr>
          <p:nvPr>
            <p:ph idx="1"/>
          </p:nvPr>
        </p:nvSpPr>
        <p:spPr/>
        <p:txBody>
          <a:bodyPr>
            <a:normAutofit fontScale="92500" lnSpcReduction="10000"/>
          </a:bodyPr>
          <a:lstStyle/>
          <a:p>
            <a:pPr marL="0" indent="0">
              <a:buNone/>
            </a:pPr>
            <a:r>
              <a:rPr lang="nl-NL" sz="2600" dirty="0">
                <a:latin typeface="Verdana" panose="020B0604030504040204" pitchFamily="34" charset="0"/>
                <a:ea typeface="Verdana" panose="020B0604030504040204" pitchFamily="34" charset="0"/>
              </a:rPr>
              <a:t>-Welke invulling wordt aan het begrip lokale praktijk gegeven </a:t>
            </a:r>
          </a:p>
          <a:p>
            <a:pPr marL="0" indent="0">
              <a:buNone/>
            </a:pPr>
            <a:r>
              <a:rPr lang="nl-NL" sz="2600" dirty="0">
                <a:latin typeface="Verdana" panose="020B0604030504040204" pitchFamily="34" charset="0"/>
                <a:ea typeface="Verdana" panose="020B0604030504040204" pitchFamily="34" charset="0"/>
              </a:rPr>
              <a:t>-Wat is er tot nu toe veranderd in de lokale praktijk </a:t>
            </a:r>
          </a:p>
          <a:p>
            <a:pPr marL="0" indent="0">
              <a:buNone/>
            </a:pPr>
            <a:r>
              <a:rPr lang="nl-NL" sz="2600" dirty="0">
                <a:latin typeface="Verdana" panose="020B0604030504040204" pitchFamily="34" charset="0"/>
                <a:ea typeface="Verdana" panose="020B0604030504040204" pitchFamily="34" charset="0"/>
              </a:rPr>
              <a:t>-Waar is (zijn) die verandering(en) op gericht</a:t>
            </a:r>
          </a:p>
          <a:p>
            <a:pPr marL="0" indent="0">
              <a:buNone/>
            </a:pPr>
            <a:r>
              <a:rPr lang="nl-NL" sz="2600" dirty="0">
                <a:latin typeface="Verdana" panose="020B0604030504040204" pitchFamily="34" charset="0"/>
                <a:ea typeface="Verdana" panose="020B0604030504040204" pitchFamily="34" charset="0"/>
              </a:rPr>
              <a:t>-Wat heeft of wie hebben die veranderingen bewerkstelligd</a:t>
            </a:r>
          </a:p>
          <a:p>
            <a:pPr marL="0" indent="0">
              <a:buNone/>
            </a:pPr>
            <a:r>
              <a:rPr lang="nl-NL" sz="2600" dirty="0">
                <a:latin typeface="Verdana" panose="020B0604030504040204" pitchFamily="34" charset="0"/>
                <a:ea typeface="Verdana" panose="020B0604030504040204" pitchFamily="34" charset="0"/>
              </a:rPr>
              <a:t>-Worden de veranderingen door alle betrokkenen gedragen en ook al doorgevoerd</a:t>
            </a:r>
          </a:p>
          <a:p>
            <a:endParaRPr lang="nl-NL" dirty="0"/>
          </a:p>
          <a:p>
            <a:endParaRPr lang="nl-NL" dirty="0"/>
          </a:p>
          <a:p>
            <a:pPr marL="0" indent="0">
              <a:buNone/>
            </a:pPr>
            <a:endParaRPr lang="nl-NL" dirty="0"/>
          </a:p>
        </p:txBody>
      </p:sp>
    </p:spTree>
    <p:extLst>
      <p:ext uri="{BB962C8B-B14F-4D97-AF65-F5344CB8AC3E}">
        <p14:creationId xmlns:p14="http://schemas.microsoft.com/office/powerpoint/2010/main" val="159868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2AC524-8E8B-4E35-A423-D68E2079F75C}"/>
              </a:ext>
            </a:extLst>
          </p:cNvPr>
          <p:cNvSpPr>
            <a:spLocks noGrp="1"/>
          </p:cNvSpPr>
          <p:nvPr>
            <p:ph type="title"/>
          </p:nvPr>
        </p:nvSpPr>
        <p:spPr/>
        <p:txBody>
          <a:bodyPr>
            <a:normAutofit/>
          </a:bodyPr>
          <a:lstStyle/>
          <a:p>
            <a:r>
              <a:rPr lang="nl-NL" sz="2400" dirty="0"/>
              <a:t>	                </a:t>
            </a:r>
            <a:r>
              <a:rPr lang="nl-NL" sz="2800" dirty="0">
                <a:latin typeface="Verdana" panose="020B0604030504040204" pitchFamily="34" charset="0"/>
                <a:ea typeface="Verdana" panose="020B0604030504040204" pitchFamily="34" charset="0"/>
              </a:rPr>
              <a:t>Aspecten van reflectie</a:t>
            </a:r>
          </a:p>
        </p:txBody>
      </p:sp>
      <p:sp>
        <p:nvSpPr>
          <p:cNvPr id="3" name="Tijdelijke aanduiding voor inhoud 2">
            <a:extLst>
              <a:ext uri="{FF2B5EF4-FFF2-40B4-BE49-F238E27FC236}">
                <a16:creationId xmlns:a16="http://schemas.microsoft.com/office/drawing/2014/main" id="{09AF7829-377A-42C4-B0D3-A7F304808EC0}"/>
              </a:ext>
            </a:extLst>
          </p:cNvPr>
          <p:cNvSpPr>
            <a:spLocks noGrp="1"/>
          </p:cNvSpPr>
          <p:nvPr>
            <p:ph idx="1"/>
          </p:nvPr>
        </p:nvSpPr>
        <p:spPr>
          <a:xfrm>
            <a:off x="1451579" y="1944612"/>
            <a:ext cx="9603275" cy="3450613"/>
          </a:xfrm>
        </p:spPr>
        <p:txBody>
          <a:bodyPr>
            <a:normAutofit/>
          </a:bodyPr>
          <a:lstStyle/>
          <a:p>
            <a:pPr marL="0" indent="0">
              <a:buNone/>
            </a:pPr>
            <a:r>
              <a:rPr lang="nl-NL" sz="2400" dirty="0">
                <a:latin typeface="Verdana" panose="020B0604030504040204" pitchFamily="34" charset="0"/>
                <a:ea typeface="Verdana" panose="020B0604030504040204" pitchFamily="34" charset="0"/>
              </a:rPr>
              <a:t>-Wat zijn op dit moment en in de komende  periode van het project de activiteiten en op welke doelen zijn die gericht?</a:t>
            </a:r>
          </a:p>
          <a:p>
            <a:pPr marL="0" indent="0">
              <a:buNone/>
            </a:pPr>
            <a:r>
              <a:rPr lang="nl-NL" sz="2400" dirty="0">
                <a:latin typeface="Verdana" panose="020B0604030504040204" pitchFamily="34" charset="0"/>
                <a:ea typeface="Verdana" panose="020B0604030504040204" pitchFamily="34" charset="0"/>
              </a:rPr>
              <a:t>-Waar ligt daarbij het zwaartepunt voor het inrichten of verbeteren van de lokale praktijk </a:t>
            </a:r>
          </a:p>
          <a:p>
            <a:pPr marL="0" indent="0">
              <a:buNone/>
            </a:pPr>
            <a:endParaRPr lang="nl-NL" sz="2400" dirty="0">
              <a:latin typeface="Verdana" panose="020B0604030504040204" pitchFamily="34" charset="0"/>
              <a:ea typeface="Verdana" panose="020B0604030504040204" pitchFamily="34" charset="0"/>
            </a:endParaRPr>
          </a:p>
          <a:p>
            <a:pPr marL="0" indent="0">
              <a:buNone/>
            </a:pPr>
            <a:endParaRPr lang="nl-NL" sz="3200" dirty="0"/>
          </a:p>
          <a:p>
            <a:pPr marL="0" indent="0">
              <a:buNone/>
            </a:pPr>
            <a:endParaRPr lang="nl-NL" sz="3200" dirty="0"/>
          </a:p>
          <a:p>
            <a:pPr marL="0" indent="0">
              <a:buNone/>
            </a:pPr>
            <a:endParaRPr lang="nl-NL" sz="3200" dirty="0"/>
          </a:p>
        </p:txBody>
      </p:sp>
    </p:spTree>
    <p:extLst>
      <p:ext uri="{BB962C8B-B14F-4D97-AF65-F5344CB8AC3E}">
        <p14:creationId xmlns:p14="http://schemas.microsoft.com/office/powerpoint/2010/main" val="4182577258"/>
      </p:ext>
    </p:extLst>
  </p:cSld>
  <p:clrMapOvr>
    <a:masterClrMapping/>
  </p:clrMapOvr>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e">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4598</TotalTime>
  <Words>1338</Words>
  <Application>Microsoft Office PowerPoint</Application>
  <PresentationFormat>Breedbeeld</PresentationFormat>
  <Paragraphs>127</Paragraphs>
  <Slides>28</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28</vt:i4>
      </vt:variant>
    </vt:vector>
  </HeadingPairs>
  <TitlesOfParts>
    <vt:vector size="32" baseType="lpstr">
      <vt:lpstr>Arial</vt:lpstr>
      <vt:lpstr>Gill Sans MT</vt:lpstr>
      <vt:lpstr>Verdana</vt:lpstr>
      <vt:lpstr>Galerie</vt:lpstr>
      <vt:lpstr>        voortgangsrapportage</vt:lpstr>
      <vt:lpstr>    Inleiding</vt:lpstr>
      <vt:lpstr>               Introductie</vt:lpstr>
      <vt:lpstr>               Introductie</vt:lpstr>
      <vt:lpstr>      drie thema’s voor vandaag</vt:lpstr>
      <vt:lpstr>De betekenis van een voortgangsrapport</vt:lpstr>
      <vt:lpstr>De betekenis van een voortgangsrapport</vt:lpstr>
      <vt:lpstr>               Aspecten van reflectie</vt:lpstr>
      <vt:lpstr>                 Aspecten van reflectie</vt:lpstr>
      <vt:lpstr>  Aspecten van reflectie</vt:lpstr>
      <vt:lpstr>       Aspecten van reflectie</vt:lpstr>
      <vt:lpstr>       Aspecten van reflectie</vt:lpstr>
      <vt:lpstr>           Praktijk/actieonderzoek:             tussen leren en handelen</vt:lpstr>
      <vt:lpstr>           Praktijk/actieonderzoek:             tussen leren en handelen</vt:lpstr>
      <vt:lpstr>           Praktijk/actieonderzoek:             tussen leren en handelen</vt:lpstr>
      <vt:lpstr>  Praktijk/actieonderzoek:                Tussen leren en handelen</vt:lpstr>
      <vt:lpstr>  Praktijk/actieonderzoek:                Tussen leren en handelen</vt:lpstr>
      <vt:lpstr>                   Praktijk/actieonderzoek:                    Tussen leren en handelen</vt:lpstr>
      <vt:lpstr>                   Praktijk/actieonderzoek:                    Tussen leren en handelen</vt:lpstr>
      <vt:lpstr>          Het eindrapport</vt:lpstr>
      <vt:lpstr>          Het eindrapport</vt:lpstr>
      <vt:lpstr>          Het eindrapport</vt:lpstr>
      <vt:lpstr>          Het eindrapport</vt:lpstr>
      <vt:lpstr>          Het eindrapport</vt:lpstr>
      <vt:lpstr>          Het eindrapport</vt:lpstr>
      <vt:lpstr>          Het eindrapport</vt:lpstr>
      <vt:lpstr>          Het eindrapport</vt:lpstr>
      <vt:lpstr>    Tot Slot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Sociale interventie tussen weten en willen</dc:title>
  <dc:creator>roelof hortulanus</dc:creator>
  <cp:lastModifiedBy>Roelof Hortulanus</cp:lastModifiedBy>
  <cp:revision>17</cp:revision>
  <cp:lastPrinted>2023-02-06T10:06:28Z</cp:lastPrinted>
  <dcterms:created xsi:type="dcterms:W3CDTF">2021-09-01T12:47:58Z</dcterms:created>
  <dcterms:modified xsi:type="dcterms:W3CDTF">2023-02-06T10:10:44Z</dcterms:modified>
</cp:coreProperties>
</file>