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940"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1e03e7090b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1e03e7090b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1f635950e3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1f635950e3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e03e7090b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e03e7090b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f635950e3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f635950e3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nl"/>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2" name="Afbeelding 1">
            <a:extLst>
              <a:ext uri="{FF2B5EF4-FFF2-40B4-BE49-F238E27FC236}">
                <a16:creationId xmlns:a16="http://schemas.microsoft.com/office/drawing/2014/main" id="{753891D3-4F9B-AFF3-230D-9459D21F1853}"/>
              </a:ext>
            </a:extLst>
          </p:cNvPr>
          <p:cNvPicPr>
            <a:picLocks noChangeAspect="1"/>
          </p:cNvPicPr>
          <p:nvPr/>
        </p:nvPicPr>
        <p:blipFill>
          <a:blip r:embed="rId3"/>
          <a:stretch>
            <a:fillRect/>
          </a:stretch>
        </p:blipFill>
        <p:spPr>
          <a:xfrm>
            <a:off x="0" y="0"/>
            <a:ext cx="9144000" cy="5349989"/>
          </a:xfrm>
          <a:prstGeom prst="rect">
            <a:avLst/>
          </a:prstGeom>
          <a:effectLst>
            <a:outerShdw blurRad="1270000" dist="50800" dir="5400000" algn="ctr" rotWithShape="0">
              <a:srgbClr val="000000">
                <a:alpha val="0"/>
              </a:srgbClr>
            </a:outerShdw>
          </a:effectLst>
        </p:spPr>
      </p:pic>
      <p:sp>
        <p:nvSpPr>
          <p:cNvPr id="54" name="Google Shape;54;p13"/>
          <p:cNvSpPr txBox="1">
            <a:spLocks noGrp="1"/>
          </p:cNvSpPr>
          <p:nvPr>
            <p:ph type="ctrTitle"/>
          </p:nvPr>
        </p:nvSpPr>
        <p:spPr>
          <a:xfrm>
            <a:off x="434165" y="1265211"/>
            <a:ext cx="8520600" cy="10629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nl" dirty="0"/>
              <a:t>In Verbinding</a:t>
            </a:r>
            <a:endParaRPr dirty="0"/>
          </a:p>
        </p:txBody>
      </p:sp>
      <p:sp>
        <p:nvSpPr>
          <p:cNvPr id="55" name="Google Shape;55;p13"/>
          <p:cNvSpPr txBox="1">
            <a:spLocks noGrp="1"/>
          </p:cNvSpPr>
          <p:nvPr>
            <p:ph type="subTitle" idx="1"/>
          </p:nvPr>
        </p:nvSpPr>
        <p:spPr>
          <a:xfrm>
            <a:off x="687257" y="2953975"/>
            <a:ext cx="8520600" cy="1238700"/>
          </a:xfrm>
          <a:prstGeom prst="rect">
            <a:avLst/>
          </a:prstGeom>
        </p:spPr>
        <p:txBody>
          <a:bodyPr spcFirstLastPara="1" wrap="square" lIns="91425" tIns="91425" rIns="91425" bIns="91425" anchor="t" anchorCtr="0">
            <a:normAutofit fontScale="85000" lnSpcReduction="20000"/>
          </a:bodyPr>
          <a:lstStyle/>
          <a:p>
            <a:pPr marL="0" lvl="0" indent="0" algn="ctr" rtl="0">
              <a:spcBef>
                <a:spcPts val="0"/>
              </a:spcBef>
              <a:spcAft>
                <a:spcPts val="0"/>
              </a:spcAft>
              <a:buNone/>
            </a:pPr>
            <a:r>
              <a:rPr lang="nl" dirty="0"/>
              <a:t>Kansrijke Start en ZonMW project</a:t>
            </a:r>
            <a:endParaRPr dirty="0"/>
          </a:p>
          <a:p>
            <a:pPr marL="0" lvl="0" indent="0" algn="ctr" rtl="0">
              <a:spcBef>
                <a:spcPts val="0"/>
              </a:spcBef>
              <a:spcAft>
                <a:spcPts val="0"/>
              </a:spcAft>
              <a:buNone/>
            </a:pPr>
            <a:r>
              <a:rPr lang="nl" sz="1732" dirty="0"/>
              <a:t>Praktijkverbetering in Harderwijk </a:t>
            </a:r>
          </a:p>
          <a:p>
            <a:pPr marL="0" lvl="0" indent="0" algn="ctr" rtl="0">
              <a:spcBef>
                <a:spcPts val="0"/>
              </a:spcBef>
              <a:spcAft>
                <a:spcPts val="0"/>
              </a:spcAft>
              <a:buNone/>
            </a:pPr>
            <a:r>
              <a:rPr lang="nl" sz="1732" dirty="0"/>
              <a:t>bij onbedoelde zwangerschap en </a:t>
            </a:r>
          </a:p>
          <a:p>
            <a:pPr marL="0" lvl="0" indent="0" algn="ctr" rtl="0">
              <a:spcBef>
                <a:spcPts val="0"/>
              </a:spcBef>
              <a:spcAft>
                <a:spcPts val="0"/>
              </a:spcAft>
              <a:buNone/>
            </a:pPr>
            <a:r>
              <a:rPr lang="nl" sz="1732" dirty="0"/>
              <a:t>kwetsbaar jong ouderschap </a:t>
            </a:r>
          </a:p>
          <a:p>
            <a:pPr marL="0" lvl="0" indent="0" algn="ctr" rtl="0">
              <a:spcBef>
                <a:spcPts val="0"/>
              </a:spcBef>
              <a:spcAft>
                <a:spcPts val="0"/>
              </a:spcAft>
              <a:buNone/>
            </a:pPr>
            <a:r>
              <a:rPr lang="nl" sz="1732" dirty="0"/>
              <a:t>van inwoners met LVB</a:t>
            </a:r>
            <a:endParaRPr sz="1732"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nl" dirty="0"/>
              <a:t>Kansrijke start Harderwijk</a:t>
            </a:r>
            <a:endParaRPr dirty="0"/>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457200" lvl="0" indent="-342900" algn="l" rtl="0">
              <a:spcBef>
                <a:spcPts val="0"/>
              </a:spcBef>
              <a:spcAft>
                <a:spcPts val="0"/>
              </a:spcAft>
              <a:buSzPts val="1800"/>
              <a:buChar char="●"/>
            </a:pPr>
            <a:r>
              <a:rPr lang="nl" dirty="0"/>
              <a:t>Prenataal zorgteam</a:t>
            </a:r>
          </a:p>
          <a:p>
            <a:pPr marL="457200" lvl="0" indent="-342900" algn="l" rtl="0">
              <a:spcBef>
                <a:spcPts val="0"/>
              </a:spcBef>
              <a:spcAft>
                <a:spcPts val="0"/>
              </a:spcAft>
              <a:buSzPts val="1800"/>
              <a:buChar char="●"/>
            </a:pPr>
            <a:endParaRPr lang="nl" dirty="0"/>
          </a:p>
          <a:p>
            <a:pPr marL="457200" lvl="0" indent="-342900" algn="l" rtl="0">
              <a:spcBef>
                <a:spcPts val="0"/>
              </a:spcBef>
              <a:spcAft>
                <a:spcPts val="0"/>
              </a:spcAft>
              <a:buSzPts val="1800"/>
              <a:buChar char="●"/>
            </a:pPr>
            <a:endParaRPr lang="nl" dirty="0"/>
          </a:p>
          <a:p>
            <a:pPr marL="457200" lvl="0" indent="-342900" algn="l" rtl="0">
              <a:spcBef>
                <a:spcPts val="0"/>
              </a:spcBef>
              <a:spcAft>
                <a:spcPts val="0"/>
              </a:spcAft>
              <a:buSzPts val="1800"/>
              <a:buChar char="●"/>
            </a:pPr>
            <a:endParaRPr lang="nl" dirty="0"/>
          </a:p>
          <a:p>
            <a:pPr marL="457200" lvl="0" indent="-342900" algn="l" rtl="0">
              <a:spcBef>
                <a:spcPts val="0"/>
              </a:spcBef>
              <a:spcAft>
                <a:spcPts val="0"/>
              </a:spcAft>
              <a:buSzPts val="1800"/>
              <a:buChar char="●"/>
            </a:pPr>
            <a:endParaRPr dirty="0"/>
          </a:p>
          <a:p>
            <a:pPr marL="457200" lvl="0" indent="-342900" algn="l" rtl="0">
              <a:spcBef>
                <a:spcPts val="0"/>
              </a:spcBef>
              <a:spcAft>
                <a:spcPts val="0"/>
              </a:spcAft>
              <a:buSzPts val="1800"/>
              <a:buChar char="●"/>
            </a:pPr>
            <a:r>
              <a:rPr lang="nl" dirty="0"/>
              <a:t>Nu Niet Zwanger</a:t>
            </a:r>
          </a:p>
          <a:p>
            <a:pPr marL="457200" lvl="0" indent="-342900" algn="l" rtl="0">
              <a:spcBef>
                <a:spcPts val="0"/>
              </a:spcBef>
              <a:spcAft>
                <a:spcPts val="0"/>
              </a:spcAft>
              <a:buSzPts val="1800"/>
              <a:buChar char="●"/>
            </a:pPr>
            <a:endParaRPr lang="nl" dirty="0"/>
          </a:p>
          <a:p>
            <a:pPr marL="457200" lvl="0" indent="-342900" algn="l" rtl="0">
              <a:spcBef>
                <a:spcPts val="0"/>
              </a:spcBef>
              <a:spcAft>
                <a:spcPts val="0"/>
              </a:spcAft>
              <a:buSzPts val="1800"/>
              <a:buChar char="●"/>
            </a:pPr>
            <a:endParaRPr lang="nl" dirty="0"/>
          </a:p>
          <a:p>
            <a:pPr marL="457200" lvl="0" indent="-342900" algn="l" rtl="0">
              <a:spcBef>
                <a:spcPts val="0"/>
              </a:spcBef>
              <a:spcAft>
                <a:spcPts val="0"/>
              </a:spcAft>
              <a:buSzPts val="1800"/>
              <a:buChar char="●"/>
            </a:pPr>
            <a:endParaRPr lang="nl" dirty="0"/>
          </a:p>
          <a:p>
            <a:pPr marL="457200" lvl="0" indent="-342900" algn="l" rtl="0">
              <a:spcBef>
                <a:spcPts val="0"/>
              </a:spcBef>
              <a:spcAft>
                <a:spcPts val="0"/>
              </a:spcAft>
              <a:buSzPts val="1800"/>
              <a:buChar char="●"/>
            </a:pPr>
            <a:endParaRPr dirty="0"/>
          </a:p>
          <a:p>
            <a:pPr marL="457200" lvl="0" indent="-342900" algn="l" rtl="0">
              <a:spcBef>
                <a:spcPts val="0"/>
              </a:spcBef>
              <a:spcAft>
                <a:spcPts val="0"/>
              </a:spcAft>
              <a:buSzPts val="1800"/>
              <a:buChar char="●"/>
            </a:pPr>
            <a:r>
              <a:rPr lang="nl" dirty="0"/>
              <a:t>ZonMW praktijkverbetering rond (aanstaande) gezinnen met een LVB</a:t>
            </a:r>
            <a:endParaRPr dirty="0"/>
          </a:p>
        </p:txBody>
      </p:sp>
      <p:pic>
        <p:nvPicPr>
          <p:cNvPr id="2" name="Afbeelding 1">
            <a:extLst>
              <a:ext uri="{FF2B5EF4-FFF2-40B4-BE49-F238E27FC236}">
                <a16:creationId xmlns:a16="http://schemas.microsoft.com/office/drawing/2014/main" id="{CEC0BB99-EA4B-C8F2-CC7C-FB93022B8A24}"/>
              </a:ext>
            </a:extLst>
          </p:cNvPr>
          <p:cNvPicPr>
            <a:picLocks noChangeAspect="1"/>
          </p:cNvPicPr>
          <p:nvPr/>
        </p:nvPicPr>
        <p:blipFill>
          <a:blip r:embed="rId3"/>
          <a:stretch>
            <a:fillRect/>
          </a:stretch>
        </p:blipFill>
        <p:spPr>
          <a:xfrm>
            <a:off x="443592" y="1607054"/>
            <a:ext cx="4762500" cy="1028700"/>
          </a:xfrm>
          <a:prstGeom prst="rect">
            <a:avLst/>
          </a:prstGeom>
        </p:spPr>
      </p:pic>
      <p:pic>
        <p:nvPicPr>
          <p:cNvPr id="3" name="Afbeelding 2">
            <a:extLst>
              <a:ext uri="{FF2B5EF4-FFF2-40B4-BE49-F238E27FC236}">
                <a16:creationId xmlns:a16="http://schemas.microsoft.com/office/drawing/2014/main" id="{F3EC99EE-9317-C0D1-7E7A-2F8FF6B0D2B1}"/>
              </a:ext>
            </a:extLst>
          </p:cNvPr>
          <p:cNvPicPr>
            <a:picLocks noChangeAspect="1"/>
          </p:cNvPicPr>
          <p:nvPr/>
        </p:nvPicPr>
        <p:blipFill>
          <a:blip r:embed="rId4"/>
          <a:stretch>
            <a:fillRect/>
          </a:stretch>
        </p:blipFill>
        <p:spPr>
          <a:xfrm>
            <a:off x="922565" y="2955514"/>
            <a:ext cx="1028700" cy="103329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nl"/>
              <a:t>Prenataal Zorgteam Harderwijk</a:t>
            </a: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nl"/>
              <a:t>Doel: Zwangerschap/ bevalling en ouderschap zo voorspoedig  mogelijk laten verlopen. Stress ↓</a:t>
            </a:r>
            <a:endParaRPr/>
          </a:p>
          <a:p>
            <a:pPr marL="0" lvl="0" indent="0" algn="l" rtl="0">
              <a:spcBef>
                <a:spcPts val="1200"/>
              </a:spcBef>
              <a:spcAft>
                <a:spcPts val="0"/>
              </a:spcAft>
              <a:buNone/>
            </a:pPr>
            <a:r>
              <a:rPr lang="nl"/>
              <a:t>Met wie: aanstaande ouders en betrokkenen, (klinisch) Verloskundigen, kraamzorg. CJG (JGZ/ Jeugd en gezinswerker), Voorzitter en zonodig anderen professionals</a:t>
            </a:r>
            <a:endParaRPr/>
          </a:p>
          <a:p>
            <a:pPr marL="0" lvl="0" indent="0" algn="l" rtl="0">
              <a:spcBef>
                <a:spcPts val="1200"/>
              </a:spcBef>
              <a:spcAft>
                <a:spcPts val="0"/>
              </a:spcAft>
              <a:buNone/>
            </a:pPr>
            <a:r>
              <a:rPr lang="nl"/>
              <a:t>Wanneer: 1 x per 6 weken</a:t>
            </a:r>
            <a:endParaRPr/>
          </a:p>
          <a:p>
            <a:pPr marL="0" lvl="0" indent="0" algn="l" rtl="0">
              <a:spcBef>
                <a:spcPts val="1200"/>
              </a:spcBef>
              <a:spcAft>
                <a:spcPts val="1200"/>
              </a:spcAft>
              <a:buNone/>
            </a:pPr>
            <a:r>
              <a:rPr lang="nl"/>
              <a:t>Wat: in gezamenlijk overleg (zorg)vraag bespreken, plan/ afspraken maken. zonodig hulp inzetten. Denk ook aan informele circuit MIM (moeders informeren moeders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nl" dirty="0"/>
              <a:t>Praktijkverbetering rond (aanstaande) ouders met een LVB</a:t>
            </a:r>
            <a:endParaRPr dirty="0"/>
          </a:p>
        </p:txBody>
      </p:sp>
      <p:sp>
        <p:nvSpPr>
          <p:cNvPr id="73" name="Google Shape;73;p16"/>
          <p:cNvSpPr txBox="1">
            <a:spLocks noGrp="1"/>
          </p:cNvSpPr>
          <p:nvPr>
            <p:ph type="body" idx="1"/>
          </p:nvPr>
        </p:nvSpPr>
        <p:spPr>
          <a:xfrm>
            <a:off x="311700" y="1461407"/>
            <a:ext cx="8520600" cy="3107368"/>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1200"/>
              </a:spcAft>
              <a:buNone/>
            </a:pPr>
            <a:r>
              <a:rPr lang="nl-NL" dirty="0"/>
              <a:t>Gaat om verbetering in samenwerking rondom deze gezinnen teneinde de zwangerschap beter te laten verlopen, ouders beter voor te bereiden op de bevalling en wat er komen gaat en beter te begeleiden in het ouderschap.</a:t>
            </a:r>
          </a:p>
          <a:p>
            <a:pPr marL="0" lvl="0" indent="0" algn="l" rtl="0">
              <a:spcBef>
                <a:spcPts val="0"/>
              </a:spcBef>
              <a:spcAft>
                <a:spcPts val="1200"/>
              </a:spcAft>
              <a:buNone/>
            </a:pPr>
            <a:endParaRPr lang="nl-NL" dirty="0"/>
          </a:p>
          <a:p>
            <a:pPr marL="285750" indent="-285750">
              <a:spcAft>
                <a:spcPts val="1200"/>
              </a:spcAft>
            </a:pPr>
            <a:r>
              <a:rPr lang="nl-NL" dirty="0"/>
              <a:t>Zelfde partijen en meer als bij prenataal zorgteam</a:t>
            </a:r>
          </a:p>
          <a:p>
            <a:pPr marL="285750" indent="-285750">
              <a:spcAft>
                <a:spcPts val="1200"/>
              </a:spcAft>
            </a:pPr>
            <a:r>
              <a:rPr lang="nl-NL" dirty="0"/>
              <a:t>Gezinnen centraal – heel belangrijk </a:t>
            </a:r>
          </a:p>
          <a:p>
            <a:pPr marL="285750" indent="-285750">
              <a:spcAft>
                <a:spcPts val="1200"/>
              </a:spcAft>
            </a:pPr>
            <a:r>
              <a:rPr lang="nl-NL" dirty="0"/>
              <a:t>Verbindingsmakelaar - onmisbaar!</a:t>
            </a:r>
          </a:p>
          <a:p>
            <a:pPr marL="0" lvl="0" indent="0" algn="l" rtl="0">
              <a:spcBef>
                <a:spcPts val="0"/>
              </a:spcBef>
              <a:spcAft>
                <a:spcPts val="1200"/>
              </a:spcAft>
              <a:buNone/>
            </a:pPr>
            <a:endParaRPr dirty="0"/>
          </a:p>
        </p:txBody>
      </p:sp>
      <p:pic>
        <p:nvPicPr>
          <p:cNvPr id="2" name="Afbeelding 1">
            <a:extLst>
              <a:ext uri="{FF2B5EF4-FFF2-40B4-BE49-F238E27FC236}">
                <a16:creationId xmlns:a16="http://schemas.microsoft.com/office/drawing/2014/main" id="{19B84146-C716-EEE0-504F-3FBD488C8CCB}"/>
              </a:ext>
            </a:extLst>
          </p:cNvPr>
          <p:cNvPicPr>
            <a:picLocks noChangeAspect="1"/>
          </p:cNvPicPr>
          <p:nvPr/>
        </p:nvPicPr>
        <p:blipFill>
          <a:blip r:embed="rId3"/>
          <a:stretch>
            <a:fillRect/>
          </a:stretch>
        </p:blipFill>
        <p:spPr>
          <a:xfrm>
            <a:off x="5838728" y="3118342"/>
            <a:ext cx="3156859" cy="189411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nl" dirty="0"/>
              <a:t>Samenwerking en verbinding</a:t>
            </a:r>
            <a:endParaRPr dirty="0"/>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77500" lnSpcReduction="20000"/>
          </a:bodyPr>
          <a:lstStyle/>
          <a:p>
            <a:pPr marL="0" lvl="0" indent="0" algn="l" rtl="0">
              <a:spcBef>
                <a:spcPts val="0"/>
              </a:spcBef>
              <a:spcAft>
                <a:spcPts val="0"/>
              </a:spcAft>
              <a:buNone/>
            </a:pPr>
            <a:r>
              <a:rPr lang="nl-NL" dirty="0"/>
              <a:t>Waar zie je dat nu in terug?</a:t>
            </a:r>
            <a:endParaRPr dirty="0"/>
          </a:p>
          <a:p>
            <a:pPr marL="0" lvl="0" indent="0" algn="l" rtl="0">
              <a:spcBef>
                <a:spcPts val="1200"/>
              </a:spcBef>
              <a:spcAft>
                <a:spcPts val="0"/>
              </a:spcAft>
              <a:buNone/>
            </a:pPr>
            <a:endParaRPr lang="nl" dirty="0"/>
          </a:p>
          <a:p>
            <a:pPr marL="285750" indent="-285750">
              <a:spcBef>
                <a:spcPts val="1200"/>
              </a:spcBef>
            </a:pPr>
            <a:r>
              <a:rPr lang="nl" dirty="0"/>
              <a:t>Werving van LVB ouders via bv. prenataal zorgteam en leden projectteam</a:t>
            </a:r>
            <a:endParaRPr dirty="0"/>
          </a:p>
          <a:p>
            <a:pPr marL="285750" indent="-285750">
              <a:spcBef>
                <a:spcPts val="1200"/>
              </a:spcBef>
            </a:pPr>
            <a:r>
              <a:rPr lang="nl" dirty="0"/>
              <a:t>Scholen van professionals, benadering via verbindingsmakelaar en gericht ook bij organisaties die vaak genoemd werden door ouders die deelnamen aan de casestudies van het onderzoek.</a:t>
            </a:r>
          </a:p>
          <a:p>
            <a:pPr marL="285750" indent="-285750">
              <a:spcBef>
                <a:spcPts val="1200"/>
              </a:spcBef>
            </a:pPr>
            <a:r>
              <a:rPr lang="nl" dirty="0"/>
              <a:t>Deelnemers aan de training nu ook betrokken bij actiegroepen.</a:t>
            </a:r>
          </a:p>
          <a:p>
            <a:pPr marL="285750" indent="-285750">
              <a:spcBef>
                <a:spcPts val="1200"/>
              </a:spcBef>
            </a:pPr>
            <a:r>
              <a:rPr lang="nl-NL" dirty="0"/>
              <a:t>Iemand uit sociaal netwerk van een client wil ook weer graag als ervaringsdeskundige betrokken worden bij vervolgstappen onderzoek.</a:t>
            </a:r>
            <a:endParaRPr dirty="0"/>
          </a:p>
          <a:p>
            <a:pPr marL="285750" indent="-285750">
              <a:spcBef>
                <a:spcPts val="1200"/>
              </a:spcBef>
            </a:pPr>
            <a:r>
              <a:rPr lang="nl" dirty="0"/>
              <a:t>Netwerken door de gezamenlijke ontmoetingen → kortere lijnen, mensen kwamen er tijdens een sessie t.b.v. actieonderzoek achter dat ze allebei in dezelfde casus actief waren. Dat heeft geleid tot versnelling van proces voor dit gezin.</a:t>
            </a:r>
            <a:endParaRPr dirty="0"/>
          </a:p>
          <a:p>
            <a:pPr marL="0" lvl="0" indent="0" algn="l" rtl="0">
              <a:spcBef>
                <a:spcPts val="1200"/>
              </a:spcBef>
              <a:spcAft>
                <a:spcPts val="1200"/>
              </a:spcAft>
              <a:buNone/>
            </a:pPr>
            <a:endParaRPr dirty="0"/>
          </a:p>
        </p:txBody>
      </p:sp>
      <p:pic>
        <p:nvPicPr>
          <p:cNvPr id="2" name="Afbeelding 1">
            <a:extLst>
              <a:ext uri="{FF2B5EF4-FFF2-40B4-BE49-F238E27FC236}">
                <a16:creationId xmlns:a16="http://schemas.microsoft.com/office/drawing/2014/main" id="{A87B068D-3580-3728-3874-B9807E731653}"/>
              </a:ext>
            </a:extLst>
          </p:cNvPr>
          <p:cNvPicPr>
            <a:picLocks noChangeAspect="1"/>
          </p:cNvPicPr>
          <p:nvPr/>
        </p:nvPicPr>
        <p:blipFill>
          <a:blip r:embed="rId3"/>
          <a:stretch>
            <a:fillRect/>
          </a:stretch>
        </p:blipFill>
        <p:spPr>
          <a:xfrm>
            <a:off x="6261103" y="91078"/>
            <a:ext cx="2735488" cy="1853293"/>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307</Words>
  <Application>Microsoft Office PowerPoint</Application>
  <PresentationFormat>Diavoorstelling (16:9)</PresentationFormat>
  <Paragraphs>37</Paragraphs>
  <Slides>5</Slides>
  <Notes>5</Notes>
  <HiddenSlides>0</HiddenSlides>
  <MMClips>0</MMClips>
  <ScaleCrop>false</ScaleCrop>
  <HeadingPairs>
    <vt:vector size="6" baseType="variant">
      <vt:variant>
        <vt:lpstr>Gebruikte lettertypen</vt:lpstr>
      </vt:variant>
      <vt:variant>
        <vt:i4>1</vt:i4>
      </vt:variant>
      <vt:variant>
        <vt:lpstr>Thema</vt:lpstr>
      </vt:variant>
      <vt:variant>
        <vt:i4>1</vt:i4>
      </vt:variant>
      <vt:variant>
        <vt:lpstr>Diatitels</vt:lpstr>
      </vt:variant>
      <vt:variant>
        <vt:i4>5</vt:i4>
      </vt:variant>
    </vt:vector>
  </HeadingPairs>
  <TitlesOfParts>
    <vt:vector size="7" baseType="lpstr">
      <vt:lpstr>Arial</vt:lpstr>
      <vt:lpstr>Simple Light</vt:lpstr>
      <vt:lpstr>In Verbinding</vt:lpstr>
      <vt:lpstr>Kansrijke start Harderwijk</vt:lpstr>
      <vt:lpstr>Prenataal Zorgteam Harderwijk</vt:lpstr>
      <vt:lpstr>Praktijkverbetering rond (aanstaande) ouders met een LVB</vt:lpstr>
      <vt:lpstr>Samenwerking en verbinding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Verbinding</dc:title>
  <cp:lastModifiedBy>Frouke Sondeijker</cp:lastModifiedBy>
  <cp:revision>1</cp:revision>
  <dcterms:modified xsi:type="dcterms:W3CDTF">2023-01-23T10:36:34Z</dcterms:modified>
</cp:coreProperties>
</file>